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4" r:id="rId2"/>
    <p:sldId id="257" r:id="rId3"/>
    <p:sldId id="274" r:id="rId4"/>
    <p:sldId id="277" r:id="rId5"/>
    <p:sldId id="278" r:id="rId6"/>
    <p:sldId id="282" r:id="rId7"/>
    <p:sldId id="265" r:id="rId8"/>
    <p:sldId id="289" r:id="rId9"/>
    <p:sldId id="298" r:id="rId10"/>
    <p:sldId id="293" r:id="rId11"/>
    <p:sldId id="269" r:id="rId12"/>
    <p:sldId id="295" r:id="rId13"/>
    <p:sldId id="296" r:id="rId14"/>
    <p:sldId id="297" r:id="rId15"/>
    <p:sldId id="292" r:id="rId16"/>
    <p:sldId id="283" r:id="rId17"/>
    <p:sldId id="284" r:id="rId18"/>
    <p:sldId id="285" r:id="rId19"/>
    <p:sldId id="286" r:id="rId20"/>
    <p:sldId id="26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D866"/>
    <a:srgbClr val="99D566"/>
    <a:srgbClr val="61CE3A"/>
    <a:srgbClr val="99DB66"/>
    <a:srgbClr val="99DD66"/>
    <a:srgbClr val="99D266"/>
    <a:srgbClr val="99CF66"/>
    <a:srgbClr val="99CC66"/>
    <a:srgbClr val="99C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99" autoAdjust="0"/>
    <p:restoredTop sz="98876" autoAdjust="0"/>
  </p:normalViewPr>
  <p:slideViewPr>
    <p:cSldViewPr>
      <p:cViewPr>
        <p:scale>
          <a:sx n="100" d="100"/>
          <a:sy n="100" d="100"/>
        </p:scale>
        <p:origin x="-510" y="1050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Y:\Empresa\Instituto%20Orion\Seed%20Forum\Selletiva_planejamento_financei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Y:\Empresa\Instituto%20Orion\Seed%20Forum\Selletiva_planejamento_financei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9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CONSOLIDAÇÃO!$B$2</c:f>
              <c:strCache>
                <c:ptCount val="1"/>
                <c:pt idx="0">
                  <c:v>ANO 0</c:v>
                </c:pt>
              </c:strCache>
            </c:strRef>
          </c:tx>
          <c:dLbls>
            <c:dLbl>
              <c:idx val="0"/>
              <c:layout>
                <c:manualLayout>
                  <c:x val="-4.1756889763779503E-2"/>
                  <c:y val="-0.136031141880260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RH</a:t>
                    </a:r>
                    <a:r>
                      <a:rPr lang="en-US" dirty="0"/>
                      <a:t>; </a:t>
                    </a:r>
                    <a:endParaRPr lang="en-US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580.980,00 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1.3013998250208542E-4"/>
                  <c:y val="7.7510075613789073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21071216097987758"/>
                  <c:y val="7.2609609436274924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1.5555555555555563E-3"/>
                  <c:y val="-0.12640337087426121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CONSOLIDAÇÃO!$A$3:$A$8</c:f>
              <c:strCache>
                <c:ptCount val="6"/>
                <c:pt idx="0">
                  <c:v>RH</c:v>
                </c:pt>
                <c:pt idx="1">
                  <c:v>Serv. Terceiros</c:v>
                </c:pt>
                <c:pt idx="2">
                  <c:v>Marketing</c:v>
                </c:pt>
                <c:pt idx="3">
                  <c:v>Desp. Operacionais</c:v>
                </c:pt>
                <c:pt idx="4">
                  <c:v>Infraestrutura</c:v>
                </c:pt>
                <c:pt idx="5">
                  <c:v>Capital de Giro</c:v>
                </c:pt>
              </c:strCache>
            </c:strRef>
          </c:cat>
          <c:val>
            <c:numRef>
              <c:f>CONSOLIDAÇÃO!$B$3:$B$8</c:f>
              <c:numCache>
                <c:formatCode>_-* #,##0.00_-;\-* #,##0.00_-;_-* "-"??_-;_-@_-</c:formatCode>
                <c:ptCount val="6"/>
                <c:pt idx="0">
                  <c:v>580980</c:v>
                </c:pt>
                <c:pt idx="1">
                  <c:v>68424</c:v>
                </c:pt>
                <c:pt idx="2">
                  <c:v>560000</c:v>
                </c:pt>
                <c:pt idx="3">
                  <c:v>55800</c:v>
                </c:pt>
                <c:pt idx="4">
                  <c:v>90110</c:v>
                </c:pt>
                <c:pt idx="5">
                  <c:v>271062.8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'Fluxo de Caixa'!$A$39:$B$39</c:f>
              <c:strCache>
                <c:ptCount val="1"/>
                <c:pt idx="0">
                  <c:v>Faturamento</c:v>
                </c:pt>
              </c:strCache>
            </c:strRef>
          </c:tx>
          <c:dLbls>
            <c:showVal val="1"/>
          </c:dLbls>
          <c:cat>
            <c:strRef>
              <c:f>'Fluxo de Caixa'!$C$38:$G$38</c:f>
              <c:strCache>
                <c:ptCount val="5"/>
                <c:pt idx="0">
                  <c:v>Ano 1</c:v>
                </c:pt>
                <c:pt idx="1">
                  <c:v>Ano 2</c:v>
                </c:pt>
                <c:pt idx="2">
                  <c:v>Ano 3</c:v>
                </c:pt>
                <c:pt idx="3">
                  <c:v>Ano 4</c:v>
                </c:pt>
                <c:pt idx="4">
                  <c:v>Ano 5</c:v>
                </c:pt>
              </c:strCache>
            </c:strRef>
          </c:cat>
          <c:val>
            <c:numRef>
              <c:f>'Fluxo de Caixa'!$C$39:$G$39</c:f>
              <c:numCache>
                <c:formatCode>_-* #,##0.00_-;\-* #,##0.00_-;_-* "-"??_-;_-@_-</c:formatCode>
                <c:ptCount val="5"/>
                <c:pt idx="0">
                  <c:v>3</c:v>
                </c:pt>
                <c:pt idx="1">
                  <c:v>3.9</c:v>
                </c:pt>
                <c:pt idx="2">
                  <c:v>6.63</c:v>
                </c:pt>
                <c:pt idx="3">
                  <c:v>7.9560000000000004</c:v>
                </c:pt>
                <c:pt idx="4">
                  <c:v>14.3208</c:v>
                </c:pt>
              </c:numCache>
            </c:numRef>
          </c:val>
        </c:ser>
        <c:ser>
          <c:idx val="1"/>
          <c:order val="1"/>
          <c:tx>
            <c:strRef>
              <c:f>'Fluxo de Caixa'!$A$42:$B$42</c:f>
              <c:strCache>
                <c:ptCount val="1"/>
                <c:pt idx="0">
                  <c:v>EBITIDA</c:v>
                </c:pt>
              </c:strCache>
            </c:strRef>
          </c:tx>
          <c:dLbls>
            <c:dLbl>
              <c:idx val="0"/>
              <c:layout>
                <c:manualLayout>
                  <c:x val="1.6752576752963703E-2"/>
                  <c:y val="8.4491911782120276E-17"/>
                </c:manualLayout>
              </c:layout>
              <c:showVal val="1"/>
            </c:dLbl>
            <c:dLbl>
              <c:idx val="1"/>
              <c:layout>
                <c:manualLayout>
                  <c:x val="1.954467287845765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512886512944554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954467287845765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9544672878457754E-2"/>
                  <c:y val="-4.6087029730851785E-3"/>
                </c:manualLayout>
              </c:layout>
              <c:showVal val="1"/>
            </c:dLbl>
            <c:showVal val="1"/>
          </c:dLbls>
          <c:cat>
            <c:strRef>
              <c:f>'Fluxo de Caixa'!$C$38:$G$38</c:f>
              <c:strCache>
                <c:ptCount val="5"/>
                <c:pt idx="0">
                  <c:v>Ano 1</c:v>
                </c:pt>
                <c:pt idx="1">
                  <c:v>Ano 2</c:v>
                </c:pt>
                <c:pt idx="2">
                  <c:v>Ano 3</c:v>
                </c:pt>
                <c:pt idx="3">
                  <c:v>Ano 4</c:v>
                </c:pt>
                <c:pt idx="4">
                  <c:v>Ano 5</c:v>
                </c:pt>
              </c:strCache>
            </c:strRef>
          </c:cat>
          <c:val>
            <c:numRef>
              <c:f>'Fluxo de Caixa'!$C$42:$G$42</c:f>
              <c:numCache>
                <c:formatCode>_-* #,##0.00_-;\-* #,##0.00_-;_-* "-"??_-;_-@_-</c:formatCode>
                <c:ptCount val="5"/>
                <c:pt idx="0">
                  <c:v>1.044686</c:v>
                </c:pt>
                <c:pt idx="1">
                  <c:v>1.8082516</c:v>
                </c:pt>
                <c:pt idx="2">
                  <c:v>2.7211552199999995</c:v>
                </c:pt>
                <c:pt idx="3">
                  <c:v>3.7156631829999993</c:v>
                </c:pt>
                <c:pt idx="4">
                  <c:v>5.1889046087099979</c:v>
                </c:pt>
              </c:numCache>
            </c:numRef>
          </c:val>
        </c:ser>
        <c:dLbls>
          <c:showVal val="1"/>
        </c:dLbls>
        <c:shape val="box"/>
        <c:axId val="48445696"/>
        <c:axId val="48447488"/>
        <c:axId val="0"/>
      </c:bar3DChart>
      <c:catAx>
        <c:axId val="48445696"/>
        <c:scaling>
          <c:orientation val="minMax"/>
        </c:scaling>
        <c:axPos val="b"/>
        <c:majorTickMark val="none"/>
        <c:tickLblPos val="nextTo"/>
        <c:crossAx val="48447488"/>
        <c:crosses val="autoZero"/>
        <c:auto val="1"/>
        <c:lblAlgn val="ctr"/>
        <c:lblOffset val="100"/>
      </c:catAx>
      <c:valAx>
        <c:axId val="48447488"/>
        <c:scaling>
          <c:orientation val="minMax"/>
        </c:scaling>
        <c:delete val="1"/>
        <c:axPos val="l"/>
        <c:numFmt formatCode="_-* #,##0.00_-;\-* #,##0.00_-;_-* &quot;-&quot;??_-;_-@_-" sourceLinked="1"/>
        <c:majorTickMark val="none"/>
        <c:tickLblPos val="none"/>
        <c:crossAx val="48445696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92E4C-3F29-4684-BBEF-68F81E51B1B2}" type="doc">
      <dgm:prSet loTypeId="urn:microsoft.com/office/officeart/2005/8/layout/hLis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CD220D14-2678-4A33-8102-F62D90182946}">
      <dgm:prSet phldrT="[Text]" custT="1"/>
      <dgm:spPr/>
      <dgm:t>
        <a:bodyPr/>
        <a:lstStyle/>
        <a:p>
          <a:r>
            <a:rPr lang="pt-BR" sz="4400" dirty="0" smtClean="0"/>
            <a:t>Brasil</a:t>
          </a:r>
          <a:endParaRPr lang="pt-BR" sz="4400" dirty="0"/>
        </a:p>
      </dgm:t>
    </dgm:pt>
    <dgm:pt modelId="{1DAD2E7A-1027-47EB-8D32-273704ADCFB7}" type="parTrans" cxnId="{6BB1E466-480B-4D54-99F1-0059BEED88D2}">
      <dgm:prSet/>
      <dgm:spPr/>
      <dgm:t>
        <a:bodyPr/>
        <a:lstStyle/>
        <a:p>
          <a:endParaRPr lang="pt-BR"/>
        </a:p>
      </dgm:t>
    </dgm:pt>
    <dgm:pt modelId="{51DE44E4-DD42-4247-97DC-ECDDD7C19E13}" type="sibTrans" cxnId="{6BB1E466-480B-4D54-99F1-0059BEED88D2}">
      <dgm:prSet/>
      <dgm:spPr/>
      <dgm:t>
        <a:bodyPr/>
        <a:lstStyle/>
        <a:p>
          <a:endParaRPr lang="pt-BR"/>
        </a:p>
      </dgm:t>
    </dgm:pt>
    <dgm:pt modelId="{1C9CF1AF-5469-4565-8443-77745327E842}">
      <dgm:prSet phldrT="[Text]" custT="1"/>
      <dgm:spPr/>
      <dgm:t>
        <a:bodyPr/>
        <a:lstStyle/>
        <a:p>
          <a:pPr algn="just" rtl="0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1M</a:t>
          </a:r>
          <a:r>
            <a:rPr kumimoji="0" lang="pt-BR" sz="32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toneladas 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2013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algn="just" rtl="0"/>
          <a:r>
            <a:rPr kumimoji="0" lang="pt-BR" sz="32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Maior Produtor 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BRICS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algn="just" rtl="0"/>
          <a:r>
            <a:rPr kumimoji="0" lang="pt-BR" sz="32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↑500% 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(2020)</a:t>
          </a:r>
          <a:endParaRPr lang="pt-BR" sz="2800" dirty="0"/>
        </a:p>
      </dgm:t>
    </dgm:pt>
    <dgm:pt modelId="{FCF8A70C-0357-4A96-AB02-A7B72D16F976}" type="parTrans" cxnId="{7F5C147A-2D7F-4FEF-9948-C0571C2D619F}">
      <dgm:prSet/>
      <dgm:spPr/>
      <dgm:t>
        <a:bodyPr/>
        <a:lstStyle/>
        <a:p>
          <a:endParaRPr lang="pt-BR"/>
        </a:p>
      </dgm:t>
    </dgm:pt>
    <dgm:pt modelId="{0B533B9B-76E8-4E64-9B69-09184D9FEC04}" type="sibTrans" cxnId="{7F5C147A-2D7F-4FEF-9948-C0571C2D619F}">
      <dgm:prSet/>
      <dgm:spPr/>
      <dgm:t>
        <a:bodyPr/>
        <a:lstStyle/>
        <a:p>
          <a:endParaRPr lang="pt-BR"/>
        </a:p>
      </dgm:t>
    </dgm:pt>
    <dgm:pt modelId="{33EA612C-4578-4C78-B005-FA6052B9EAD8}">
      <dgm:prSet phldrT="[Text]" custT="1"/>
      <dgm:spPr/>
      <dgm:t>
        <a:bodyPr/>
        <a:lstStyle/>
        <a:p>
          <a:pPr algn="just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Lei Federal 12.305</a:t>
          </a:r>
        </a:p>
        <a:p>
          <a:pPr algn="just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17 % </a:t>
          </a:r>
          <a:r>
            <a:rPr kumimoji="0" lang="pt-BR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(2012)</a:t>
          </a:r>
        </a:p>
        <a:p>
          <a:pPr algn="just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100% </a:t>
          </a:r>
          <a:r>
            <a:rPr kumimoji="0" lang="pt-BR" sz="32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Munic</a:t>
          </a:r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+80mil</a:t>
          </a:r>
        </a:p>
      </dgm:t>
    </dgm:pt>
    <dgm:pt modelId="{B378DEF6-99C4-4842-9A47-778A7C372266}" type="parTrans" cxnId="{62410E15-4112-4265-B327-148AD992771A}">
      <dgm:prSet/>
      <dgm:spPr/>
      <dgm:t>
        <a:bodyPr/>
        <a:lstStyle/>
        <a:p>
          <a:endParaRPr lang="pt-BR"/>
        </a:p>
      </dgm:t>
    </dgm:pt>
    <dgm:pt modelId="{B548A7EA-E354-4F75-9BCB-4C20C1139330}" type="sibTrans" cxnId="{62410E15-4112-4265-B327-148AD992771A}">
      <dgm:prSet/>
      <dgm:spPr/>
      <dgm:t>
        <a:bodyPr/>
        <a:lstStyle/>
        <a:p>
          <a:endParaRPr lang="pt-BR"/>
        </a:p>
      </dgm:t>
    </dgm:pt>
    <dgm:pt modelId="{A953F6E6-A46D-4E6F-BF0D-9A78C9ED1B6D}" type="pres">
      <dgm:prSet presAssocID="{1C892E4C-3F29-4684-BBEF-68F81E51B1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6FE624-FB07-4592-AE2C-9EDCD3179C19}" type="pres">
      <dgm:prSet presAssocID="{CD220D14-2678-4A33-8102-F62D90182946}" presName="roof" presStyleLbl="dkBgShp" presStyleIdx="0" presStyleCnt="2" custScaleY="44612" custLinFactNeighborY="-10767"/>
      <dgm:spPr/>
      <dgm:t>
        <a:bodyPr/>
        <a:lstStyle/>
        <a:p>
          <a:endParaRPr lang="pt-BR"/>
        </a:p>
      </dgm:t>
    </dgm:pt>
    <dgm:pt modelId="{62544087-70A3-4AD1-A46B-54804C7094B0}" type="pres">
      <dgm:prSet presAssocID="{CD220D14-2678-4A33-8102-F62D90182946}" presName="pillars" presStyleCnt="0"/>
      <dgm:spPr/>
    </dgm:pt>
    <dgm:pt modelId="{84F6A868-DAD8-4C82-8E36-0425A7C1E2E8}" type="pres">
      <dgm:prSet presAssocID="{CD220D14-2678-4A33-8102-F62D90182946}" presName="pillar1" presStyleLbl="node1" presStyleIdx="0" presStyleCnt="2" custScaleX="260624" custScaleY="121977" custLinFactNeighborY="-70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C2E736-803B-4015-A50A-75373CDC43D8}" type="pres">
      <dgm:prSet presAssocID="{33EA612C-4578-4C78-B005-FA6052B9EAD8}" presName="pillarX" presStyleLbl="node1" presStyleIdx="1" presStyleCnt="2" custScaleX="253048" custScaleY="121915" custLinFactNeighborY="-7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75A9B1-E14C-411B-9EC6-06B87E423654}" type="pres">
      <dgm:prSet presAssocID="{CD220D14-2678-4A33-8102-F62D90182946}" presName="base" presStyleLbl="dkBgShp" presStyleIdx="1" presStyleCnt="2" custLinFactNeighborX="75" custLinFactNeighborY="41813"/>
      <dgm:spPr/>
    </dgm:pt>
  </dgm:ptLst>
  <dgm:cxnLst>
    <dgm:cxn modelId="{7F5C147A-2D7F-4FEF-9948-C0571C2D619F}" srcId="{CD220D14-2678-4A33-8102-F62D90182946}" destId="{1C9CF1AF-5469-4565-8443-77745327E842}" srcOrd="0" destOrd="0" parTransId="{FCF8A70C-0357-4A96-AB02-A7B72D16F976}" sibTransId="{0B533B9B-76E8-4E64-9B69-09184D9FEC04}"/>
    <dgm:cxn modelId="{6BB1E466-480B-4D54-99F1-0059BEED88D2}" srcId="{1C892E4C-3F29-4684-BBEF-68F81E51B1B2}" destId="{CD220D14-2678-4A33-8102-F62D90182946}" srcOrd="0" destOrd="0" parTransId="{1DAD2E7A-1027-47EB-8D32-273704ADCFB7}" sibTransId="{51DE44E4-DD42-4247-97DC-ECDDD7C19E13}"/>
    <dgm:cxn modelId="{BBA521DF-A5A3-4029-96E2-A1A6CC0B9172}" type="presOf" srcId="{CD220D14-2678-4A33-8102-F62D90182946}" destId="{9A6FE624-FB07-4592-AE2C-9EDCD3179C19}" srcOrd="0" destOrd="0" presId="urn:microsoft.com/office/officeart/2005/8/layout/hList3"/>
    <dgm:cxn modelId="{62410E15-4112-4265-B327-148AD992771A}" srcId="{CD220D14-2678-4A33-8102-F62D90182946}" destId="{33EA612C-4578-4C78-B005-FA6052B9EAD8}" srcOrd="1" destOrd="0" parTransId="{B378DEF6-99C4-4842-9A47-778A7C372266}" sibTransId="{B548A7EA-E354-4F75-9BCB-4C20C1139330}"/>
    <dgm:cxn modelId="{CA0D97B0-A866-4CF2-A53F-B3637E73DD6B}" type="presOf" srcId="{33EA612C-4578-4C78-B005-FA6052B9EAD8}" destId="{85C2E736-803B-4015-A50A-75373CDC43D8}" srcOrd="0" destOrd="0" presId="urn:microsoft.com/office/officeart/2005/8/layout/hList3"/>
    <dgm:cxn modelId="{E7CD0009-038F-4DA4-9DF6-0806D33BABA4}" type="presOf" srcId="{1C892E4C-3F29-4684-BBEF-68F81E51B1B2}" destId="{A953F6E6-A46D-4E6F-BF0D-9A78C9ED1B6D}" srcOrd="0" destOrd="0" presId="urn:microsoft.com/office/officeart/2005/8/layout/hList3"/>
    <dgm:cxn modelId="{0E3FF76B-07BA-4B3F-82A3-EBA1E138619E}" type="presOf" srcId="{1C9CF1AF-5469-4565-8443-77745327E842}" destId="{84F6A868-DAD8-4C82-8E36-0425A7C1E2E8}" srcOrd="0" destOrd="0" presId="urn:microsoft.com/office/officeart/2005/8/layout/hList3"/>
    <dgm:cxn modelId="{CCCD302A-E24F-4A7F-99F6-AC8893B33A44}" type="presParOf" srcId="{A953F6E6-A46D-4E6F-BF0D-9A78C9ED1B6D}" destId="{9A6FE624-FB07-4592-AE2C-9EDCD3179C19}" srcOrd="0" destOrd="0" presId="urn:microsoft.com/office/officeart/2005/8/layout/hList3"/>
    <dgm:cxn modelId="{B66D53A8-2599-42D9-AF0D-778BE3A3D7BC}" type="presParOf" srcId="{A953F6E6-A46D-4E6F-BF0D-9A78C9ED1B6D}" destId="{62544087-70A3-4AD1-A46B-54804C7094B0}" srcOrd="1" destOrd="0" presId="urn:microsoft.com/office/officeart/2005/8/layout/hList3"/>
    <dgm:cxn modelId="{45A07088-0539-49B2-AA9A-29191341E05B}" type="presParOf" srcId="{62544087-70A3-4AD1-A46B-54804C7094B0}" destId="{84F6A868-DAD8-4C82-8E36-0425A7C1E2E8}" srcOrd="0" destOrd="0" presId="urn:microsoft.com/office/officeart/2005/8/layout/hList3"/>
    <dgm:cxn modelId="{48EBB453-0646-4732-8942-EFC7221C38BD}" type="presParOf" srcId="{62544087-70A3-4AD1-A46B-54804C7094B0}" destId="{85C2E736-803B-4015-A50A-75373CDC43D8}" srcOrd="1" destOrd="0" presId="urn:microsoft.com/office/officeart/2005/8/layout/hList3"/>
    <dgm:cxn modelId="{999BD4D8-11CE-4FD7-8FC6-8D873B0C0E7E}" type="presParOf" srcId="{A953F6E6-A46D-4E6F-BF0D-9A78C9ED1B6D}" destId="{0D75A9B1-E14C-411B-9EC6-06B87E4236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3511" custLinFactNeighborY="10475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75AC9F-C60D-4199-A4A5-78968F0DC8D9}" type="presOf" srcId="{236FD694-DA87-44EA-A63F-0E9808A25483}" destId="{A57A34D8-356D-4ED1-9A1A-53986BFA2D44}" srcOrd="0" destOrd="0" presId="urn:microsoft.com/office/officeart/2005/8/layout/arrow2"/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1F7AF72D-2B72-4DC9-8301-E2814007DFDB}" type="presOf" srcId="{EE78FE46-AD59-4DBF-B0A8-CBC0D835ACB0}" destId="{E1E50DE2-1AFE-4196-B833-8A5BE40A665A}" srcOrd="0" destOrd="0" presId="urn:microsoft.com/office/officeart/2005/8/layout/arrow2"/>
    <dgm:cxn modelId="{1C317DF9-5531-41A6-BACA-A211DB401547}" type="presParOf" srcId="{A57A34D8-356D-4ED1-9A1A-53986BFA2D44}" destId="{5C484F08-3B07-44A7-A469-75F22F8492D9}" srcOrd="0" destOrd="0" presId="urn:microsoft.com/office/officeart/2005/8/layout/arrow2"/>
    <dgm:cxn modelId="{711C4E2E-31EC-4EF5-9422-F1774017CA6B}" type="presParOf" srcId="{A57A34D8-356D-4ED1-9A1A-53986BFA2D44}" destId="{A48E254F-DB2A-4633-B3B8-35F006FA5E66}" srcOrd="1" destOrd="0" presId="urn:microsoft.com/office/officeart/2005/8/layout/arrow2"/>
    <dgm:cxn modelId="{806CC89F-9EF0-476B-A0B1-038B94AC950F}" type="presParOf" srcId="{A48E254F-DB2A-4633-B3B8-35F006FA5E66}" destId="{B18EF38D-6272-4522-8338-3DAA9DD7DEAF}" srcOrd="0" destOrd="0" presId="urn:microsoft.com/office/officeart/2005/8/layout/arrow2"/>
    <dgm:cxn modelId="{26B7E5BB-4B8A-4A5E-8C86-7A1859375D1C}" type="presParOf" srcId="{A48E254F-DB2A-4633-B3B8-35F006FA5E66}" destId="{E1E50DE2-1AFE-4196-B833-8A5BE40A665A}" srcOrd="1" destOrd="0" presId="urn:microsoft.com/office/officeart/2005/8/layout/arrow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3511" custLinFactNeighborY="10475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A8BAE5-980A-4857-9686-BDA1C43FB91A}" type="presOf" srcId="{236FD694-DA87-44EA-A63F-0E9808A25483}" destId="{A57A34D8-356D-4ED1-9A1A-53986BFA2D44}" srcOrd="0" destOrd="0" presId="urn:microsoft.com/office/officeart/2005/8/layout/arrow2"/>
    <dgm:cxn modelId="{1BBF1904-83DF-46A3-9B2A-9BCC25AFFD57}" type="presOf" srcId="{EE78FE46-AD59-4DBF-B0A8-CBC0D835ACB0}" destId="{E1E50DE2-1AFE-4196-B833-8A5BE40A665A}" srcOrd="0" destOrd="0" presId="urn:microsoft.com/office/officeart/2005/8/layout/arrow2"/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BEEABAB5-EC21-454F-83DC-E7268A7224C8}" type="presParOf" srcId="{A57A34D8-356D-4ED1-9A1A-53986BFA2D44}" destId="{5C484F08-3B07-44A7-A469-75F22F8492D9}" srcOrd="0" destOrd="0" presId="urn:microsoft.com/office/officeart/2005/8/layout/arrow2"/>
    <dgm:cxn modelId="{00EFA904-4DAE-4337-8C54-3CE2BD9CFCB2}" type="presParOf" srcId="{A57A34D8-356D-4ED1-9A1A-53986BFA2D44}" destId="{A48E254F-DB2A-4633-B3B8-35F006FA5E66}" srcOrd="1" destOrd="0" presId="urn:microsoft.com/office/officeart/2005/8/layout/arrow2"/>
    <dgm:cxn modelId="{217700D6-9C00-499B-83D3-852583A60C54}" type="presParOf" srcId="{A48E254F-DB2A-4633-B3B8-35F006FA5E66}" destId="{B18EF38D-6272-4522-8338-3DAA9DD7DEAF}" srcOrd="0" destOrd="0" presId="urn:microsoft.com/office/officeart/2005/8/layout/arrow2"/>
    <dgm:cxn modelId="{24D14BB3-7C1D-4296-97FA-F1C187B1DD71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6FE624-FB07-4592-AE2C-9EDCD3179C19}">
      <dsp:nvSpPr>
        <dsp:cNvPr id="0" name=""/>
        <dsp:cNvSpPr/>
      </dsp:nvSpPr>
      <dsp:spPr>
        <a:xfrm>
          <a:off x="0" y="48051"/>
          <a:ext cx="7920880" cy="695994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Brasil</a:t>
          </a:r>
          <a:endParaRPr lang="pt-BR" sz="4400" kern="1200" dirty="0"/>
        </a:p>
      </dsp:txBody>
      <dsp:txXfrm>
        <a:off x="0" y="48051"/>
        <a:ext cx="7920880" cy="695994"/>
      </dsp:txXfrm>
    </dsp:sp>
    <dsp:sp modelId="{84F6A868-DAD8-4C82-8E36-0425A7C1E2E8}">
      <dsp:nvSpPr>
        <dsp:cNvPr id="0" name=""/>
        <dsp:cNvSpPr/>
      </dsp:nvSpPr>
      <dsp:spPr>
        <a:xfrm>
          <a:off x="1966" y="751917"/>
          <a:ext cx="4016855" cy="399623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1M</a:t>
          </a:r>
          <a:r>
            <a: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toneladas 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2013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Maior Produtor 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kern="1200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BRICS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↑500% 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(2020)</a:t>
          </a:r>
          <a:endParaRPr lang="pt-BR" sz="2800" kern="1200" dirty="0"/>
        </a:p>
      </dsp:txBody>
      <dsp:txXfrm>
        <a:off x="1966" y="751917"/>
        <a:ext cx="4016855" cy="3996237"/>
      </dsp:txXfrm>
    </dsp:sp>
    <dsp:sp modelId="{85C2E736-803B-4015-A50A-75373CDC43D8}">
      <dsp:nvSpPr>
        <dsp:cNvPr id="0" name=""/>
        <dsp:cNvSpPr/>
      </dsp:nvSpPr>
      <dsp:spPr>
        <a:xfrm>
          <a:off x="4018822" y="748739"/>
          <a:ext cx="3900090" cy="399420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Lei Federal 12.305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17 % </a:t>
          </a:r>
          <a:r>
            <a: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(2012)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100% </a:t>
          </a:r>
          <a:r>
            <a:rPr kumimoji="0" lang="pt-BR" sz="3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Munic</a:t>
          </a: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+80mil</a:t>
          </a:r>
        </a:p>
      </dsp:txBody>
      <dsp:txXfrm>
        <a:off x="4018822" y="748739"/>
        <a:ext cx="3900090" cy="3994205"/>
      </dsp:txXfrm>
    </dsp:sp>
    <dsp:sp modelId="{0D75A9B1-E14C-411B-9EC6-06B87E423654}">
      <dsp:nvSpPr>
        <dsp:cNvPr id="0" name=""/>
        <dsp:cNvSpPr/>
      </dsp:nvSpPr>
      <dsp:spPr>
        <a:xfrm>
          <a:off x="0" y="4772509"/>
          <a:ext cx="7920880" cy="364024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31" y="988781"/>
          <a:ext cx="9946086" cy="3510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007"/>
          <a:ext cx="415630" cy="41563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908" y="2352589"/>
          <a:ext cx="57604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4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2908" y="2352589"/>
        <a:ext cx="57604" cy="45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2E44B-45D1-4D8C-8891-27DD8065AC77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FFC43-761F-468C-B6FF-FCBFC1B906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6090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2173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00888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" y="1766314"/>
            <a:ext cx="9143996" cy="3174854"/>
          </a:xfrm>
          <a:prstGeom prst="rect">
            <a:avLst/>
          </a:prstGeom>
        </p:spPr>
      </p:pic>
      <p:pic>
        <p:nvPicPr>
          <p:cNvPr id="11" name="Imagem 10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2" name="Imagem 11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07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2" y="907728"/>
            <a:ext cx="6224632" cy="2161232"/>
          </a:xfrm>
          <a:prstGeom prst="rect">
            <a:avLst/>
          </a:prstGeom>
        </p:spPr>
      </p:pic>
      <p:pic>
        <p:nvPicPr>
          <p:cNvPr id="13" name="Imagem 12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4" name="Imagem 13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39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474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0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748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667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631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943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086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578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8379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6E7A-9681-4A57-A964-EF68DD89BA9E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143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gif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gi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gif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gi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projetos@selletiva.com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letiva.com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informat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5864" y="0"/>
            <a:ext cx="1388136" cy="573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727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897360" y="48580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MODELO DE NEGÓCIOS</a:t>
            </a:r>
            <a:endParaRPr lang="pt-BR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755576" y="1706317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Necessidade de Investimento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j-lt"/>
                <a:cs typeface="Times New Roman" pitchFamily="18" charset="0"/>
              </a:rPr>
              <a:t>Ano 0 - R$1.626.376,80</a:t>
            </a:r>
            <a:endParaRPr lang="pt-BR" b="1" dirty="0">
              <a:latin typeface="+mj-lt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5076056" y="1732166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Projeções Financeiras 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(R$ milhões)</a:t>
            </a:r>
            <a:endParaRPr lang="pt-BR" b="1" dirty="0">
              <a:latin typeface="+mj-lt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43808" y="4005064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42%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070770" y="3140968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5%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545110" y="3209017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14%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403648" y="4139788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9%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259632" y="3563724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30%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16" name="Chart 1"/>
          <p:cNvGraphicFramePr/>
          <p:nvPr/>
        </p:nvGraphicFramePr>
        <p:xfrm>
          <a:off x="1" y="2636912"/>
          <a:ext cx="4572000" cy="294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3"/>
          <p:cNvGraphicFramePr/>
          <p:nvPr/>
        </p:nvGraphicFramePr>
        <p:xfrm>
          <a:off x="4427984" y="2492896"/>
          <a:ext cx="4548554" cy="275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6413240"/>
              </p:ext>
            </p:extLst>
          </p:nvPr>
        </p:nvGraphicFramePr>
        <p:xfrm>
          <a:off x="4786314" y="5286389"/>
          <a:ext cx="3643338" cy="8523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7100"/>
                <a:gridCol w="1266040"/>
                <a:gridCol w="1500198"/>
              </a:tblGrid>
              <a:tr h="45160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TIR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Payback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Descontado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VPL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3421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39%</a:t>
                      </a: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R$25.613.582,34</a:t>
                      </a:r>
                      <a:endParaRPr lang="pt-BR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63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28490" y="1124744"/>
            <a:ext cx="7287020" cy="1224136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Sérgio Clério Jorge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Mestre em Administração e Controladoria –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Bacharel </a:t>
            </a:r>
            <a:r>
              <a:rPr lang="pt-BR" dirty="0">
                <a:solidFill>
                  <a:schemeClr val="tx1"/>
                </a:solidFill>
              </a:rPr>
              <a:t>em Computação – </a:t>
            </a:r>
            <a:r>
              <a:rPr lang="pt-BR" dirty="0" smtClean="0">
                <a:solidFill>
                  <a:schemeClr val="tx1"/>
                </a:solidFill>
              </a:rPr>
              <a:t>UFC. </a:t>
            </a:r>
            <a:r>
              <a:rPr lang="pt-BR" b="1" dirty="0" smtClean="0">
                <a:solidFill>
                  <a:schemeClr val="tx1"/>
                </a:solidFill>
              </a:rPr>
              <a:t>Otimização de Processos e TIC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928490" y="2564904"/>
            <a:ext cx="7287020" cy="1008112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Rose Jeokellyane do Valle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Mestre em Administração e Controladoria </a:t>
            </a:r>
            <a:r>
              <a:rPr lang="pt-BR" dirty="0" smtClean="0">
                <a:solidFill>
                  <a:schemeClr val="tx1"/>
                </a:solidFill>
              </a:rPr>
              <a:t>–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Bacharel em Turismo – UNIFOR. </a:t>
            </a:r>
            <a:r>
              <a:rPr lang="pt-BR" b="1" dirty="0" smtClean="0">
                <a:solidFill>
                  <a:schemeClr val="tx1"/>
                </a:solidFill>
              </a:rPr>
              <a:t>Sustentabilidade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928490" y="3789040"/>
            <a:ext cx="7287020" cy="1224136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Luiz Alves de Lima Neto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Mestre em Eng. de Teleinformática – UFC</a:t>
            </a:r>
            <a:endParaRPr lang="pt-B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Certificação PMP, MBA em Gestão de Negócios. </a:t>
            </a:r>
            <a:r>
              <a:rPr lang="pt-BR" b="1" dirty="0" smtClean="0">
                <a:solidFill>
                  <a:schemeClr val="tx1"/>
                </a:solidFill>
              </a:rPr>
              <a:t>Gestão de Negócios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99592" y="5229200"/>
            <a:ext cx="7287020" cy="1224136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Daniel Freitas Colaço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Mestrando em Eng. de Teleinformática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Engenheiro Eletricista – UFC. </a:t>
            </a:r>
            <a:r>
              <a:rPr lang="pt-BR" b="1" dirty="0" smtClean="0">
                <a:solidFill>
                  <a:schemeClr val="tx1"/>
                </a:solidFill>
              </a:rPr>
              <a:t>Inovação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32" y="125760"/>
            <a:ext cx="6563072" cy="1143000"/>
          </a:xfrm>
        </p:spPr>
        <p:txBody>
          <a:bodyPr/>
          <a:lstStyle/>
          <a:p>
            <a:r>
              <a:rPr lang="pt-BR" dirty="0" smtClean="0"/>
              <a:t>Empresa - EQUIPE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413792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Empresa – Organograma Ano 0</a:t>
            </a:r>
            <a:endParaRPr lang="pt-BR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51520" y="1484784"/>
            <a:ext cx="8640960" cy="3744416"/>
          </a:xfrm>
          <a:prstGeom prst="roundRect">
            <a:avLst>
              <a:gd name="adj" fmla="val 7634"/>
            </a:avLst>
          </a:prstGeom>
          <a:solidFill>
            <a:srgbClr val="EEEEE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pic>
        <p:nvPicPr>
          <p:cNvPr id="5" name="Imagem 4" descr="Selletiva_organograma_funcional - An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700808"/>
            <a:ext cx="8352928" cy="3382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413792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Empresa – Organograma Ano3</a:t>
            </a:r>
            <a:endParaRPr lang="pt-BR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51520" y="1484784"/>
            <a:ext cx="8640960" cy="3744416"/>
          </a:xfrm>
          <a:prstGeom prst="roundRect">
            <a:avLst>
              <a:gd name="adj" fmla="val 7634"/>
            </a:avLst>
          </a:prstGeom>
          <a:solidFill>
            <a:srgbClr val="EEEEE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pic>
        <p:nvPicPr>
          <p:cNvPr id="8" name="Imagem 7" descr="Selletiva_organograma_funcional - Ano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208912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413792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Empresa – Organograma Ano5</a:t>
            </a:r>
            <a:endParaRPr lang="pt-BR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51520" y="1484784"/>
            <a:ext cx="8640960" cy="3744416"/>
          </a:xfrm>
          <a:prstGeom prst="roundRect">
            <a:avLst>
              <a:gd name="adj" fmla="val 7634"/>
            </a:avLst>
          </a:prstGeom>
          <a:solidFill>
            <a:srgbClr val="EEEEE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pic>
        <p:nvPicPr>
          <p:cNvPr id="5" name="Imagem 4" descr="Selletiva_organograma_funcional - Ano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352928" cy="3416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-19050" y="836712"/>
            <a:ext cx="7380312" cy="4986093"/>
            <a:chOff x="-5446130" y="1762098"/>
            <a:chExt cx="15828862" cy="3284142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="" xmlns:p14="http://schemas.microsoft.com/office/powerpoint/2010/main" val="1448929216"/>
                </p:ext>
              </p:extLst>
            </p:nvPr>
          </p:nvGraphicFramePr>
          <p:xfrm>
            <a:off x="-1663475" y="1762098"/>
            <a:ext cx="12046207" cy="31303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-5446130" y="4863792"/>
              <a:ext cx="1547800" cy="182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10/2012</a:t>
              </a:r>
              <a:endParaRPr lang="pt-BR" sz="1200" b="1" dirty="0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75656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TIMELINE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177126" y="6253418"/>
            <a:ext cx="108000" cy="108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45"/>
          <p:cNvSpPr txBox="1"/>
          <p:nvPr/>
        </p:nvSpPr>
        <p:spPr>
          <a:xfrm>
            <a:off x="266372" y="6159848"/>
            <a:ext cx="1030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Dissertação</a:t>
            </a:r>
            <a:endParaRPr lang="pt-BR" sz="1400" dirty="0"/>
          </a:p>
        </p:txBody>
      </p:sp>
      <p:sp>
        <p:nvSpPr>
          <p:cNvPr id="20" name="Elipse 19"/>
          <p:cNvSpPr/>
          <p:nvPr/>
        </p:nvSpPr>
        <p:spPr>
          <a:xfrm>
            <a:off x="662369" y="5582394"/>
            <a:ext cx="180000" cy="180000"/>
          </a:xfrm>
          <a:prstGeom prst="ellipse">
            <a:avLst/>
          </a:prstGeom>
          <a:solidFill>
            <a:srgbClr val="99B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45"/>
          <p:cNvSpPr txBox="1"/>
          <p:nvPr/>
        </p:nvSpPr>
        <p:spPr>
          <a:xfrm>
            <a:off x="884282" y="5545807"/>
            <a:ext cx="2000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INICIO: PRÉ-INCUBAÇÃO</a:t>
            </a:r>
            <a:endParaRPr lang="pt-BR" sz="1400" b="1" dirty="0"/>
          </a:p>
        </p:txBody>
      </p:sp>
      <p:sp>
        <p:nvSpPr>
          <p:cNvPr id="23" name="Elipse 22"/>
          <p:cNvSpPr/>
          <p:nvPr/>
        </p:nvSpPr>
        <p:spPr>
          <a:xfrm>
            <a:off x="1043608" y="5157192"/>
            <a:ext cx="231178" cy="208747"/>
          </a:xfrm>
          <a:prstGeom prst="ellipse">
            <a:avLst/>
          </a:prstGeom>
          <a:solidFill>
            <a:srgbClr val="99C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45"/>
          <p:cNvSpPr txBox="1"/>
          <p:nvPr/>
        </p:nvSpPr>
        <p:spPr>
          <a:xfrm>
            <a:off x="1271151" y="5137447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1.0 (Protótipo)</a:t>
            </a:r>
            <a:endParaRPr lang="pt-BR" sz="1400" dirty="0"/>
          </a:p>
        </p:txBody>
      </p:sp>
      <p:sp>
        <p:nvSpPr>
          <p:cNvPr id="32" name="Elipse 31"/>
          <p:cNvSpPr/>
          <p:nvPr/>
        </p:nvSpPr>
        <p:spPr>
          <a:xfrm>
            <a:off x="1475656" y="4761176"/>
            <a:ext cx="252000" cy="252000"/>
          </a:xfrm>
          <a:prstGeom prst="ellipse">
            <a:avLst/>
          </a:prstGeom>
          <a:solidFill>
            <a:srgbClr val="99C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extBox 45"/>
          <p:cNvSpPr txBox="1"/>
          <p:nvPr/>
        </p:nvSpPr>
        <p:spPr>
          <a:xfrm>
            <a:off x="1834442" y="4777407"/>
            <a:ext cx="266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Jurídica (Porto Digital)</a:t>
            </a:r>
            <a:endParaRPr lang="pt-BR" sz="1400" dirty="0"/>
          </a:p>
        </p:txBody>
      </p:sp>
      <p:sp>
        <p:nvSpPr>
          <p:cNvPr id="36" name="TextBox 45"/>
          <p:cNvSpPr txBox="1"/>
          <p:nvPr/>
        </p:nvSpPr>
        <p:spPr>
          <a:xfrm>
            <a:off x="1480344" y="3055312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1.5 (Protótipo)</a:t>
            </a:r>
            <a:endParaRPr lang="pt-BR" sz="1400" dirty="0"/>
          </a:p>
        </p:txBody>
      </p:sp>
      <p:sp>
        <p:nvSpPr>
          <p:cNvPr id="37" name="Elipse 36"/>
          <p:cNvSpPr/>
          <p:nvPr/>
        </p:nvSpPr>
        <p:spPr>
          <a:xfrm>
            <a:off x="1979712" y="4402509"/>
            <a:ext cx="252000" cy="252000"/>
          </a:xfrm>
          <a:prstGeom prst="ellipse">
            <a:avLst/>
          </a:prstGeom>
          <a:solidFill>
            <a:srgbClr val="99C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Elipse 44"/>
          <p:cNvSpPr/>
          <p:nvPr/>
        </p:nvSpPr>
        <p:spPr>
          <a:xfrm>
            <a:off x="2483768" y="4114477"/>
            <a:ext cx="252000" cy="252000"/>
          </a:xfrm>
          <a:prstGeom prst="ellipse">
            <a:avLst/>
          </a:prstGeom>
          <a:solidFill>
            <a:srgbClr val="99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TextBox 45"/>
          <p:cNvSpPr txBox="1"/>
          <p:nvPr/>
        </p:nvSpPr>
        <p:spPr>
          <a:xfrm>
            <a:off x="2398514" y="4417367"/>
            <a:ext cx="2885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Prima (1ª Versão </a:t>
            </a:r>
            <a:r>
              <a:rPr lang="pt-BR" sz="1400" dirty="0" err="1" smtClean="0"/>
              <a:t>Canvas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51" name="TextBox 45"/>
          <p:cNvSpPr txBox="1"/>
          <p:nvPr/>
        </p:nvSpPr>
        <p:spPr>
          <a:xfrm>
            <a:off x="2966748" y="4129335"/>
            <a:ext cx="1888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Parceria Instituto </a:t>
            </a:r>
            <a:r>
              <a:rPr lang="pt-BR" sz="1400" dirty="0" err="1" smtClean="0"/>
              <a:t>Orion</a:t>
            </a:r>
            <a:endParaRPr lang="pt-BR" sz="1400" dirty="0"/>
          </a:p>
        </p:txBody>
      </p:sp>
      <p:sp>
        <p:nvSpPr>
          <p:cNvPr id="52" name="Elipse 51"/>
          <p:cNvSpPr/>
          <p:nvPr/>
        </p:nvSpPr>
        <p:spPr>
          <a:xfrm>
            <a:off x="2987824" y="3769599"/>
            <a:ext cx="288000" cy="288000"/>
          </a:xfrm>
          <a:prstGeom prst="ellipse">
            <a:avLst/>
          </a:prstGeom>
          <a:solidFill>
            <a:srgbClr val="99D2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TextBox 45"/>
          <p:cNvSpPr txBox="1"/>
          <p:nvPr/>
        </p:nvSpPr>
        <p:spPr>
          <a:xfrm>
            <a:off x="4067944" y="3495777"/>
            <a:ext cx="2522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FIEC/INDI  e SEBRAE</a:t>
            </a:r>
            <a:endParaRPr lang="pt-BR" sz="1400" dirty="0"/>
          </a:p>
        </p:txBody>
      </p:sp>
      <p:sp>
        <p:nvSpPr>
          <p:cNvPr id="54" name="Elipse 53"/>
          <p:cNvSpPr/>
          <p:nvPr/>
        </p:nvSpPr>
        <p:spPr>
          <a:xfrm>
            <a:off x="4346096" y="3055312"/>
            <a:ext cx="324000" cy="324000"/>
          </a:xfrm>
          <a:prstGeom prst="ellipse">
            <a:avLst/>
          </a:prstGeom>
          <a:solidFill>
            <a:srgbClr val="99D5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Box 45"/>
          <p:cNvSpPr txBox="1"/>
          <p:nvPr/>
        </p:nvSpPr>
        <p:spPr>
          <a:xfrm>
            <a:off x="3491880" y="3841303"/>
            <a:ext cx="244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Criação Nova Identidade Visual</a:t>
            </a:r>
            <a:endParaRPr lang="pt-BR" sz="1400" dirty="0"/>
          </a:p>
        </p:txBody>
      </p:sp>
      <p:sp>
        <p:nvSpPr>
          <p:cNvPr id="56" name="Elipse 55"/>
          <p:cNvSpPr/>
          <p:nvPr/>
        </p:nvSpPr>
        <p:spPr>
          <a:xfrm>
            <a:off x="3622103" y="3429000"/>
            <a:ext cx="324000" cy="324000"/>
          </a:xfrm>
          <a:prstGeom prst="ellipse">
            <a:avLst/>
          </a:prstGeom>
          <a:solidFill>
            <a:srgbClr val="99D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Elipse 57"/>
          <p:cNvSpPr/>
          <p:nvPr/>
        </p:nvSpPr>
        <p:spPr>
          <a:xfrm>
            <a:off x="7416352" y="1844824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TextBox 45"/>
          <p:cNvSpPr txBox="1"/>
          <p:nvPr/>
        </p:nvSpPr>
        <p:spPr>
          <a:xfrm>
            <a:off x="7153466" y="2204864"/>
            <a:ext cx="946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Versão 2.0</a:t>
            </a:r>
            <a:endParaRPr lang="pt-BR" sz="1400" dirty="0"/>
          </a:p>
        </p:txBody>
      </p:sp>
      <p:sp>
        <p:nvSpPr>
          <p:cNvPr id="60" name="Elipse 59"/>
          <p:cNvSpPr/>
          <p:nvPr/>
        </p:nvSpPr>
        <p:spPr>
          <a:xfrm>
            <a:off x="8388424" y="1556792"/>
            <a:ext cx="360000" cy="360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1" name="TextBox 45"/>
          <p:cNvSpPr txBox="1"/>
          <p:nvPr/>
        </p:nvSpPr>
        <p:spPr>
          <a:xfrm>
            <a:off x="8100392" y="1916832"/>
            <a:ext cx="10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PRODUÇÃO</a:t>
            </a:r>
            <a:endParaRPr lang="pt-BR" sz="1400" dirty="0"/>
          </a:p>
        </p:txBody>
      </p:sp>
      <p:sp>
        <p:nvSpPr>
          <p:cNvPr id="62" name="TextBox 42"/>
          <p:cNvSpPr txBox="1"/>
          <p:nvPr/>
        </p:nvSpPr>
        <p:spPr>
          <a:xfrm>
            <a:off x="-40704" y="636227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08/2012</a:t>
            </a:r>
            <a:endParaRPr lang="pt-BR" sz="1200" b="1" dirty="0"/>
          </a:p>
        </p:txBody>
      </p:sp>
      <p:sp>
        <p:nvSpPr>
          <p:cNvPr id="63" name="TextBox 42"/>
          <p:cNvSpPr txBox="1"/>
          <p:nvPr/>
        </p:nvSpPr>
        <p:spPr>
          <a:xfrm>
            <a:off x="-44263" y="3342134"/>
            <a:ext cx="118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</a:rPr>
              <a:t>HOJE (09/2013)</a:t>
            </a:r>
            <a:endParaRPr lang="pt-BR" sz="1200" b="1" dirty="0">
              <a:solidFill>
                <a:srgbClr val="008000"/>
              </a:solidFill>
            </a:endParaRPr>
          </a:p>
        </p:txBody>
      </p:sp>
      <p:sp>
        <p:nvSpPr>
          <p:cNvPr id="64" name="TextBox 42"/>
          <p:cNvSpPr txBox="1"/>
          <p:nvPr/>
        </p:nvSpPr>
        <p:spPr>
          <a:xfrm>
            <a:off x="8314824" y="764704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04/2014</a:t>
            </a:r>
            <a:endParaRPr lang="pt-BR" sz="1200" b="1" dirty="0"/>
          </a:p>
        </p:txBody>
      </p:sp>
      <p:sp>
        <p:nvSpPr>
          <p:cNvPr id="65" name="Elipse 64"/>
          <p:cNvSpPr/>
          <p:nvPr/>
        </p:nvSpPr>
        <p:spPr>
          <a:xfrm>
            <a:off x="5810992" y="2438304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TextBox 45"/>
          <p:cNvSpPr txBox="1"/>
          <p:nvPr/>
        </p:nvSpPr>
        <p:spPr>
          <a:xfrm>
            <a:off x="3191120" y="2393592"/>
            <a:ext cx="233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Abertura Empresa (</a:t>
            </a:r>
            <a:r>
              <a:rPr lang="pt-BR" sz="1400" dirty="0" err="1" smtClean="0"/>
              <a:t>Recife-PE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67" name="Elipse 66"/>
          <p:cNvSpPr/>
          <p:nvPr/>
        </p:nvSpPr>
        <p:spPr>
          <a:xfrm>
            <a:off x="5084800" y="2717664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TextBox 45"/>
          <p:cNvSpPr txBox="1"/>
          <p:nvPr/>
        </p:nvSpPr>
        <p:spPr>
          <a:xfrm>
            <a:off x="3582224" y="2708969"/>
            <a:ext cx="1403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Direitos Autorais</a:t>
            </a:r>
            <a:endParaRPr lang="pt-BR" sz="1400" dirty="0"/>
          </a:p>
        </p:txBody>
      </p:sp>
      <p:cxnSp>
        <p:nvCxnSpPr>
          <p:cNvPr id="70" name="Conector reto 69"/>
          <p:cNvCxnSpPr/>
          <p:nvPr/>
        </p:nvCxnSpPr>
        <p:spPr>
          <a:xfrm>
            <a:off x="-180528" y="3534343"/>
            <a:ext cx="9577064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/>
          <p:cNvSpPr/>
          <p:nvPr/>
        </p:nvSpPr>
        <p:spPr>
          <a:xfrm>
            <a:off x="6552256" y="2132856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TextBox 45"/>
          <p:cNvSpPr txBox="1"/>
          <p:nvPr/>
        </p:nvSpPr>
        <p:spPr>
          <a:xfrm>
            <a:off x="3426904" y="2072167"/>
            <a:ext cx="295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SIREE – Coleta Resíduos EE (</a:t>
            </a:r>
            <a:r>
              <a:rPr lang="pt-BR" sz="1400" dirty="0" err="1" smtClean="0"/>
              <a:t>Recife-PE</a:t>
            </a:r>
            <a:r>
              <a:rPr lang="pt-BR" sz="1400" dirty="0" smtClean="0"/>
              <a:t>)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270033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10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45672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645025" y="4808538"/>
            <a:ext cx="33940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Otimizar o Modelo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3046413" y="424497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003675" y="3476625"/>
            <a:ext cx="4678363" cy="892175"/>
            <a:chOff x="2522" y="2190"/>
            <a:chExt cx="2947" cy="562"/>
          </a:xfrm>
        </p:grpSpPr>
        <p:pic>
          <p:nvPicPr>
            <p:cNvPr id="17" name="Picture 2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19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942" y="234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1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085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0.00625 0.00417 0.02987 0.01991 0.03768 0.0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7.40741E-7 C 3.61111E-6 -0.02662 3.61111E-6 -0.12616 3.61111E-6 -0.1594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71">
            <a:off x="2973388" y="436562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11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003675" y="4567238"/>
            <a:ext cx="4678363" cy="892175"/>
            <a:chOff x="2522" y="2740"/>
            <a:chExt cx="2947" cy="562"/>
          </a:xfrm>
        </p:grpSpPr>
        <p:pic>
          <p:nvPicPr>
            <p:cNvPr id="11" name="Picture 1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74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926" y="2892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13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1133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359275" y="5354638"/>
            <a:ext cx="39655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>
                <a:solidFill>
                  <a:srgbClr val="0D7940"/>
                </a:solidFill>
              </a:rPr>
              <a:t>Atrair </a:t>
            </a:r>
            <a:r>
              <a:rPr lang="pt-PT" b="1" dirty="0" smtClean="0">
                <a:solidFill>
                  <a:srgbClr val="0D7940"/>
                </a:solidFill>
              </a:rPr>
              <a:t>mais Investidores</a:t>
            </a:r>
            <a:endParaRPr lang="pt-PT" b="1" dirty="0">
              <a:solidFill>
                <a:srgbClr val="0D7940"/>
              </a:solidFill>
            </a:endParaRPr>
          </a:p>
        </p:txBody>
      </p: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003675" y="3471863"/>
            <a:ext cx="4678363" cy="892175"/>
            <a:chOff x="2522" y="1335"/>
            <a:chExt cx="2947" cy="562"/>
          </a:xfrm>
        </p:grpSpPr>
        <p:pic>
          <p:nvPicPr>
            <p:cNvPr id="16" name="Picture 2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9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4003675" y="1830388"/>
            <a:ext cx="4678363" cy="892175"/>
            <a:chOff x="2522" y="799"/>
            <a:chExt cx="2947" cy="562"/>
          </a:xfrm>
        </p:grpSpPr>
        <p:pic>
          <p:nvPicPr>
            <p:cNvPr id="22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25" name="Picture 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540019">
              <a:off x="1919" y="267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32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4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C 3.61111E-6 -0.0132 0.00052 -0.06297 0.00052 -0.079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3.61111E-6 -0.02639 3.61111E-6 -0.12546 3.61111E-6 -0.1583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9 -0.0525 C -0.05279 -0.0525 -0.0264 -0.02636 -6.38889E-6 7.17095E-6 " pathEditMode="relative" ptsTypes="aA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00500" y="5111750"/>
            <a:ext cx="4678363" cy="892175"/>
            <a:chOff x="2520" y="2886"/>
            <a:chExt cx="2947" cy="562"/>
          </a:xfrm>
        </p:grpSpPr>
        <p:pic>
          <p:nvPicPr>
            <p:cNvPr id="3" name="Picture 3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2655">
            <a:off x="313848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41950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22825" y="5683250"/>
            <a:ext cx="30384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Submeter em Editais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000500" y="1830388"/>
            <a:ext cx="4678363" cy="892175"/>
            <a:chOff x="2522" y="799"/>
            <a:chExt cx="2947" cy="562"/>
          </a:xfrm>
        </p:grpSpPr>
        <p:pic>
          <p:nvPicPr>
            <p:cNvPr id="12" name="Picture 1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000500" y="3484563"/>
            <a:ext cx="4678363" cy="892175"/>
            <a:chOff x="2522" y="1335"/>
            <a:chExt cx="2947" cy="562"/>
          </a:xfrm>
        </p:grpSpPr>
        <p:pic>
          <p:nvPicPr>
            <p:cNvPr id="15" name="Picture 1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415382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4003675" y="1528763"/>
            <a:ext cx="4678363" cy="892175"/>
            <a:chOff x="2522" y="1008"/>
            <a:chExt cx="2947" cy="562"/>
          </a:xfrm>
        </p:grpSpPr>
        <p:pic>
          <p:nvPicPr>
            <p:cNvPr id="19" name="Picture 1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00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42" y="116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21" name="Picture 2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003675" y="2814638"/>
            <a:ext cx="4678363" cy="892175"/>
            <a:chOff x="2522" y="133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10174">
            <a:off x="2717007" y="2402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628107" y="47394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3951">
            <a:off x="3151188" y="30861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4003675" y="4129088"/>
            <a:ext cx="4678363" cy="892175"/>
            <a:chOff x="2520" y="2886"/>
            <a:chExt cx="2947" cy="562"/>
          </a:xfrm>
        </p:grpSpPr>
        <p:pic>
          <p:nvPicPr>
            <p:cNvPr id="29" name="Picture 36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3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65371">
              <a:off x="1873" y="1707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40"/>
            <p:cNvSpPr>
              <a:spLocks noChangeArrowheads="1"/>
            </p:cNvSpPr>
            <p:nvPr/>
          </p:nvSpPr>
          <p:spPr bwMode="auto">
            <a:xfrm rot="-2065371"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3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25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0382 0.00717 0.01805 0.03472 0.02274 0.0437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0017 -0.0081 0.00087 -0.03819 0.00104 -0.0481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-0.01621 8.33333E-7 -0.07732 8.33333E-7 -0.0976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8.33333E-7 -0.02385 0.00035 -0.11343 0.00035 -0.1432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342357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 rot="1595216"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 rot="-1722480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 rot="-3435718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998913" y="1501775"/>
            <a:ext cx="4678362" cy="892175"/>
            <a:chOff x="2522" y="799"/>
            <a:chExt cx="2947" cy="562"/>
          </a:xfrm>
        </p:grpSpPr>
        <p:pic>
          <p:nvPicPr>
            <p:cNvPr id="17" name="Picture 23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998913" y="2814638"/>
            <a:ext cx="4678362" cy="892175"/>
            <a:chOff x="2522" y="1335"/>
            <a:chExt cx="2947" cy="562"/>
          </a:xfrm>
        </p:grpSpPr>
        <p:pic>
          <p:nvPicPr>
            <p:cNvPr id="20" name="Picture 2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998913" y="4121150"/>
            <a:ext cx="4678362" cy="892175"/>
            <a:chOff x="2522" y="197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3998913" y="5445125"/>
            <a:ext cx="4678362" cy="892175"/>
            <a:chOff x="2519" y="3268"/>
            <a:chExt cx="2947" cy="562"/>
          </a:xfrm>
        </p:grpSpPr>
        <p:pic>
          <p:nvPicPr>
            <p:cNvPr id="26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9" y="326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3035" y="3420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Submeter em Editais</a:t>
              </a:r>
            </a:p>
          </p:txBody>
        </p: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4003675" y="1312863"/>
            <a:ext cx="4678363" cy="892175"/>
            <a:chOff x="2522" y="799"/>
            <a:chExt cx="2947" cy="562"/>
          </a:xfrm>
        </p:grpSpPr>
        <p:pic>
          <p:nvPicPr>
            <p:cNvPr id="29" name="Picture 3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1335"/>
            <a:chExt cx="2947" cy="562"/>
          </a:xfrm>
        </p:grpSpPr>
        <p:pic>
          <p:nvPicPr>
            <p:cNvPr id="32" name="Picture 4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4003675" y="3473450"/>
            <a:ext cx="4678363" cy="892175"/>
            <a:chOff x="2522" y="1975"/>
            <a:chExt cx="2947" cy="562"/>
          </a:xfrm>
        </p:grpSpPr>
        <p:pic>
          <p:nvPicPr>
            <p:cNvPr id="35" name="Picture 47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7" name="Group 49"/>
          <p:cNvGrpSpPr>
            <a:grpSpLocks/>
          </p:cNvGrpSpPr>
          <p:nvPr/>
        </p:nvGrpSpPr>
        <p:grpSpPr bwMode="auto">
          <a:xfrm>
            <a:off x="4003675" y="4581525"/>
            <a:ext cx="4678363" cy="892175"/>
            <a:chOff x="2522" y="2314"/>
            <a:chExt cx="2947" cy="562"/>
          </a:xfrm>
        </p:grpSpPr>
        <p:pic>
          <p:nvPicPr>
            <p:cNvPr id="38" name="Picture 50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314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3038" y="2467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Submeter em Editais</a:t>
              </a:r>
            </a:p>
          </p:txBody>
        </p:sp>
      </p:grpSp>
      <p:pic>
        <p:nvPicPr>
          <p:cNvPr id="40" name="Picture 5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661025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5106988" y="5902325"/>
            <a:ext cx="247173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Tornar uma Franquia</a:t>
            </a:r>
          </a:p>
        </p:txBody>
      </p:sp>
      <p:pic>
        <p:nvPicPr>
          <p:cNvPr id="4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577307" y="47775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56"/>
          <p:cNvGrpSpPr>
            <a:grpSpLocks/>
          </p:cNvGrpSpPr>
          <p:nvPr/>
        </p:nvGrpSpPr>
        <p:grpSpPr bwMode="auto">
          <a:xfrm rot="1192446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4" name="Picture 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" name="Group 59"/>
          <p:cNvGrpSpPr>
            <a:grpSpLocks/>
          </p:cNvGrpSpPr>
          <p:nvPr/>
        </p:nvGrpSpPr>
        <p:grpSpPr bwMode="auto">
          <a:xfrm rot="-1102835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7" name="Picture 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val 6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54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07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3.33333E-6 -1.11111E-6 0.01233 0.02523 0.02465 0.05069 " pathEditMode="relative" ptsTypes="aA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0.00017 -0.00533 0.00052 -0.02593 0.00069 -0.0326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0017 -0.01065 0.00052 -0.05069 0.00069 -0.0638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0017 -0.01597 0.00086 -0.07569 0.00104 -0.095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0017 -0.02129 0.00052 -0.10092 0.00069 -0.1275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46040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Avaliação </a:t>
            </a:r>
            <a:r>
              <a:rPr lang="pt-BR" dirty="0" err="1" smtClean="0"/>
              <a:t>Seed</a:t>
            </a:r>
            <a:r>
              <a:rPr lang="pt-BR" dirty="0" smtClean="0"/>
              <a:t> </a:t>
            </a:r>
            <a:r>
              <a:rPr lang="pt-BR" dirty="0" err="1" smtClean="0"/>
              <a:t>Forum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27994" y="4738911"/>
            <a:ext cx="568801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 smtClean="0"/>
              <a:t>Apresentador:</a:t>
            </a:r>
            <a:endParaRPr lang="pt-BR" dirty="0"/>
          </a:p>
          <a:p>
            <a:pPr algn="ctr">
              <a:defRPr/>
            </a:pPr>
            <a:r>
              <a:rPr lang="pt-BR" b="1" dirty="0" smtClean="0"/>
              <a:t>Sérgio </a:t>
            </a:r>
            <a:r>
              <a:rPr lang="pt-BR" b="1" dirty="0"/>
              <a:t>Clério Jorge Moreira, Me. </a:t>
            </a:r>
            <a:endParaRPr lang="pt-BR" b="1" dirty="0" smtClean="0"/>
          </a:p>
          <a:p>
            <a:pPr algn="ctr">
              <a:defRPr/>
            </a:pPr>
            <a:r>
              <a:rPr lang="pt-BR" b="1" dirty="0" smtClean="0"/>
              <a:t>Diretor Executivo </a:t>
            </a:r>
          </a:p>
          <a:p>
            <a:pPr algn="ctr">
              <a:defRPr/>
            </a:pPr>
            <a:r>
              <a:rPr lang="pt-BR" b="1" dirty="0" smtClean="0"/>
              <a:t>sergio@selletiva.com.br </a:t>
            </a:r>
          </a:p>
          <a:p>
            <a:pPr algn="ctr">
              <a:defRPr/>
            </a:pPr>
            <a:r>
              <a:rPr lang="pt-BR" b="1" dirty="0" smtClean="0"/>
              <a:t>04/09/2013</a:t>
            </a:r>
            <a:endParaRPr lang="pt-BR" b="1" dirty="0"/>
          </a:p>
          <a:p>
            <a:pPr>
              <a:defRPr/>
            </a:pPr>
            <a:r>
              <a:rPr lang="pt-BR" b="1" dirty="0"/>
              <a:t>	     	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 descr="logo informat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5864" y="0"/>
            <a:ext cx="1388136" cy="5735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3938"/>
            <a:ext cx="2052637" cy="754062"/>
          </a:xfrm>
          <a:prstGeom prst="rect">
            <a:avLst/>
          </a:prstGeom>
          <a:solidFill>
            <a:schemeClr val="accent1">
              <a:alpha val="7059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08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Contato: </a:t>
            </a:r>
            <a:r>
              <a:rPr lang="pt-BR" dirty="0" smtClean="0">
                <a:hlinkClick r:id="rId2"/>
              </a:rPr>
              <a:t>projetos@selletiva.com.br</a:t>
            </a:r>
            <a:endParaRPr lang="pt-BR" dirty="0" smtClean="0"/>
          </a:p>
          <a:p>
            <a:r>
              <a:rPr lang="pt-BR" dirty="0" smtClean="0"/>
              <a:t>(85) 8706-6118 / 3227-9471</a:t>
            </a:r>
            <a:endParaRPr lang="pt-BR" dirty="0"/>
          </a:p>
        </p:txBody>
      </p:sp>
      <p:pic>
        <p:nvPicPr>
          <p:cNvPr id="4" name="Imagem 3" descr="logo informati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5864" y="0"/>
            <a:ext cx="1388136" cy="573559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03938"/>
            <a:ext cx="2052637" cy="754062"/>
          </a:xfrm>
          <a:prstGeom prst="rect">
            <a:avLst/>
          </a:prstGeom>
          <a:solidFill>
            <a:schemeClr val="accent1">
              <a:alpha val="7059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51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PROBLEMA</a:t>
            </a:r>
            <a:endParaRPr lang="pt-B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588038848"/>
              </p:ext>
            </p:extLst>
          </p:nvPr>
        </p:nvGraphicFramePr>
        <p:xfrm>
          <a:off x="539552" y="1196752"/>
          <a:ext cx="792088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948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147248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dirty="0" smtClean="0"/>
              <a:t>Oportunidades:</a:t>
            </a:r>
          </a:p>
          <a:p>
            <a:pPr marL="0" indent="0">
              <a:buNone/>
            </a:pPr>
            <a:endParaRPr lang="pt-BR" sz="1800" dirty="0" smtClean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Novo </a:t>
            </a:r>
            <a:r>
              <a:rPr lang="pt-BR" sz="2600" dirty="0"/>
              <a:t>olhar para o meio </a:t>
            </a:r>
            <a:r>
              <a:rPr lang="pt-BR" sz="2600" dirty="0" smtClean="0"/>
              <a:t>ambiente;</a:t>
            </a:r>
          </a:p>
          <a:p>
            <a:pPr marL="457200" lvl="1" indent="0">
              <a:buBlip>
                <a:blip r:embed="rId2"/>
              </a:buBlip>
            </a:pPr>
            <a:endParaRPr lang="pt-BR" sz="2000" dirty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Adoção compulsória de soluções (</a:t>
            </a:r>
            <a:r>
              <a:rPr lang="pt-BR" sz="2600" dirty="0"/>
              <a:t>crime ambiental);</a:t>
            </a:r>
            <a:endParaRPr lang="pt-BR" sz="2600" dirty="0" smtClean="0"/>
          </a:p>
          <a:p>
            <a:pPr marL="457200" lvl="1" indent="0">
              <a:buBlip>
                <a:blip r:embed="rId2"/>
              </a:buBlip>
            </a:pPr>
            <a:endParaRPr lang="pt-BR" sz="2000" dirty="0" smtClean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Crescimento exponencial da demanda;</a:t>
            </a:r>
          </a:p>
          <a:p>
            <a:pPr marL="457200" lvl="1" indent="0">
              <a:buBlip>
                <a:blip r:embed="rId2"/>
              </a:buBlip>
            </a:pPr>
            <a:endParaRPr lang="pt-BR" sz="2000" dirty="0" smtClean="0"/>
          </a:p>
          <a:p>
            <a:pPr lvl="1">
              <a:buBlip>
                <a:blip r:embed="rId2"/>
              </a:buBlip>
            </a:pPr>
            <a:r>
              <a:rPr lang="pt-BR" sz="2600" dirty="0"/>
              <a:t>Forte </a:t>
            </a:r>
            <a:r>
              <a:rPr lang="pt-BR" sz="2600" dirty="0" smtClean="0"/>
              <a:t>mercado informal e não qualificado.</a:t>
            </a:r>
          </a:p>
          <a:p>
            <a:pPr marL="457200" lvl="1" indent="0">
              <a:buNone/>
            </a:pPr>
            <a:endParaRPr lang="pt-BR" sz="2600" dirty="0" smtClean="0"/>
          </a:p>
          <a:p>
            <a:pPr lvl="1"/>
            <a:endParaRPr lang="pt-BR" sz="2600" dirty="0" smtClean="0"/>
          </a:p>
          <a:p>
            <a:pPr lvl="1"/>
            <a:endParaRPr lang="pt-BR" sz="2600" dirty="0" smtClean="0"/>
          </a:p>
          <a:p>
            <a:pPr lvl="1"/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32779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Concorrentes:</a:t>
            </a:r>
          </a:p>
          <a:p>
            <a:pPr lvl="1"/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Integração não otimizada da cadeia de LR;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Soluções de alto custo e baixa rentabilidade;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Solução isoladas.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496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Diferenciais:</a:t>
            </a:r>
          </a:p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Demanda atual não atendida; </a:t>
            </a:r>
          </a:p>
          <a:p>
            <a:pPr lvl="1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Equipe </a:t>
            </a:r>
            <a:r>
              <a:rPr lang="pt-BR" dirty="0"/>
              <a:t>Técnica Qualificada;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Potencialização dos atores da cadeia atual;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Solução inovadora para toda a cadeia de LR.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455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209785" y="6125234"/>
            <a:ext cx="25143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99D866"/>
                </a:solidFill>
                <a:hlinkClick r:id="rId3"/>
              </a:rPr>
              <a:t>www.selletiva.com.br</a:t>
            </a:r>
            <a:endParaRPr lang="pt-BR" sz="2000" b="1" dirty="0">
              <a:solidFill>
                <a:srgbClr val="99D866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"/>
          </a:blip>
          <a:srcRect/>
          <a:stretch>
            <a:fillRect/>
          </a:stretch>
        </p:blipFill>
        <p:spPr bwMode="auto">
          <a:xfrm>
            <a:off x="615752" y="2049800"/>
            <a:ext cx="7491983" cy="387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46100" dist="50800" dir="5400000" algn="ctr" rotWithShape="0">
              <a:schemeClr val="tx1"/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003232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Portal:</a:t>
            </a: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897360" y="48580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MODELO DE NEGÓCIOS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3" y="1844824"/>
            <a:ext cx="7639435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255" y="836613"/>
            <a:ext cx="7380288" cy="4986337"/>
            <a:chOff x="-5446130" y="1762098"/>
            <a:chExt cx="15828862" cy="3284142"/>
          </a:xfrm>
        </p:grpSpPr>
        <p:graphicFrame>
          <p:nvGraphicFramePr>
            <p:cNvPr id="30" name="Diagram 25"/>
            <p:cNvGraphicFramePr/>
            <p:nvPr/>
          </p:nvGraphicFramePr>
          <p:xfrm>
            <a:off x="-1663475" y="1762098"/>
            <a:ext cx="12046207" cy="31303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1" name="TextBox 42"/>
            <p:cNvSpPr txBox="1">
              <a:spLocks noChangeArrowheads="1"/>
            </p:cNvSpPr>
            <p:nvPr/>
          </p:nvSpPr>
          <p:spPr bwMode="auto">
            <a:xfrm>
              <a:off x="-5446130" y="4863792"/>
              <a:ext cx="1547800" cy="18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latin typeface="Calibri" pitchFamily="34" charset="0"/>
                </a:rPr>
                <a:t>10/2012</a:t>
              </a:r>
            </a:p>
          </p:txBody>
        </p:sp>
      </p:grp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476375" y="125413"/>
            <a:ext cx="6562725" cy="1143000"/>
          </a:xfrm>
        </p:spPr>
        <p:txBody>
          <a:bodyPr/>
          <a:lstStyle/>
          <a:p>
            <a:r>
              <a:rPr lang="pt-BR" dirty="0" smtClean="0"/>
              <a:t>Premiações</a:t>
            </a:r>
            <a:endParaRPr lang="pt-BR" dirty="0" smtClean="0"/>
          </a:p>
        </p:txBody>
      </p:sp>
      <p:sp>
        <p:nvSpPr>
          <p:cNvPr id="17" name="Elipse 16"/>
          <p:cNvSpPr/>
          <p:nvPr/>
        </p:nvSpPr>
        <p:spPr>
          <a:xfrm>
            <a:off x="392113" y="5916613"/>
            <a:ext cx="142875" cy="142875"/>
          </a:xfrm>
          <a:prstGeom prst="ellipse">
            <a:avLst/>
          </a:prstGeom>
          <a:solidFill>
            <a:srgbClr val="99B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ipse 17"/>
          <p:cNvSpPr/>
          <p:nvPr/>
        </p:nvSpPr>
        <p:spPr>
          <a:xfrm>
            <a:off x="177800" y="6253163"/>
            <a:ext cx="107950" cy="10795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86" name="TextBox 45"/>
          <p:cNvSpPr txBox="1">
            <a:spLocks noChangeArrowheads="1"/>
          </p:cNvSpPr>
          <p:nvPr/>
        </p:nvSpPr>
        <p:spPr bwMode="auto">
          <a:xfrm>
            <a:off x="266700" y="6159500"/>
            <a:ext cx="1030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Dissertação</a:t>
            </a:r>
          </a:p>
        </p:txBody>
      </p:sp>
      <p:sp>
        <p:nvSpPr>
          <p:cNvPr id="20" name="Elipse 19"/>
          <p:cNvSpPr/>
          <p:nvPr/>
        </p:nvSpPr>
        <p:spPr>
          <a:xfrm>
            <a:off x="661988" y="5581650"/>
            <a:ext cx="180975" cy="180975"/>
          </a:xfrm>
          <a:prstGeom prst="ellipse">
            <a:avLst/>
          </a:prstGeom>
          <a:solidFill>
            <a:srgbClr val="99B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88" name="TextBox 45"/>
          <p:cNvSpPr txBox="1">
            <a:spLocks noChangeArrowheads="1"/>
          </p:cNvSpPr>
          <p:nvPr/>
        </p:nvSpPr>
        <p:spPr bwMode="auto">
          <a:xfrm>
            <a:off x="506413" y="5843588"/>
            <a:ext cx="3503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2º Lugar – Desafio GreenPeace – Porto Digital</a:t>
            </a:r>
          </a:p>
        </p:txBody>
      </p:sp>
      <p:sp>
        <p:nvSpPr>
          <p:cNvPr id="20489" name="TextBox 45"/>
          <p:cNvSpPr txBox="1">
            <a:spLocks noChangeArrowheads="1"/>
          </p:cNvSpPr>
          <p:nvPr/>
        </p:nvSpPr>
        <p:spPr bwMode="auto">
          <a:xfrm>
            <a:off x="884238" y="5545138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Calibri" pitchFamily="34" charset="0"/>
              </a:rPr>
              <a:t>INICIO: PRÉ-INCUBAÇÃO</a:t>
            </a:r>
          </a:p>
        </p:txBody>
      </p:sp>
      <p:sp>
        <p:nvSpPr>
          <p:cNvPr id="28" name="Elipse 27"/>
          <p:cNvSpPr/>
          <p:nvPr/>
        </p:nvSpPr>
        <p:spPr>
          <a:xfrm>
            <a:off x="1296988" y="4968875"/>
            <a:ext cx="215900" cy="215900"/>
          </a:xfrm>
          <a:prstGeom prst="ellipse">
            <a:avLst/>
          </a:prstGeom>
          <a:solidFill>
            <a:srgbClr val="99C1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91" name="TextBox 45"/>
          <p:cNvSpPr txBox="1">
            <a:spLocks noChangeArrowheads="1"/>
          </p:cNvSpPr>
          <p:nvPr/>
        </p:nvSpPr>
        <p:spPr bwMode="auto">
          <a:xfrm>
            <a:off x="1585913" y="4951413"/>
            <a:ext cx="28130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1º Lugar – Desafio Brasil (CE/PI/MA)</a:t>
            </a:r>
          </a:p>
        </p:txBody>
      </p:sp>
      <p:sp>
        <p:nvSpPr>
          <p:cNvPr id="35" name="Elipse 34"/>
          <p:cNvSpPr/>
          <p:nvPr/>
        </p:nvSpPr>
        <p:spPr>
          <a:xfrm>
            <a:off x="1857356" y="4535497"/>
            <a:ext cx="252413" cy="252413"/>
          </a:xfrm>
          <a:prstGeom prst="ellipse">
            <a:avLst/>
          </a:prstGeom>
          <a:solidFill>
            <a:srgbClr val="99C7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93" name="TextBox 45"/>
          <p:cNvSpPr txBox="1">
            <a:spLocks noChangeArrowheads="1"/>
          </p:cNvSpPr>
          <p:nvPr/>
        </p:nvSpPr>
        <p:spPr bwMode="auto">
          <a:xfrm>
            <a:off x="2111356" y="4549785"/>
            <a:ext cx="332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4º Lugar – Desafio Cidades Eco-Inteligentes</a:t>
            </a:r>
          </a:p>
        </p:txBody>
      </p:sp>
      <p:sp>
        <p:nvSpPr>
          <p:cNvPr id="45" name="Elipse 44"/>
          <p:cNvSpPr/>
          <p:nvPr/>
        </p:nvSpPr>
        <p:spPr>
          <a:xfrm>
            <a:off x="2643174" y="4035432"/>
            <a:ext cx="252413" cy="252412"/>
          </a:xfrm>
          <a:prstGeom prst="ellipse">
            <a:avLst/>
          </a:prstGeom>
          <a:solidFill>
            <a:srgbClr val="99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Elipse 49"/>
          <p:cNvSpPr/>
          <p:nvPr/>
        </p:nvSpPr>
        <p:spPr>
          <a:xfrm>
            <a:off x="3571868" y="3549653"/>
            <a:ext cx="288925" cy="287338"/>
          </a:xfrm>
          <a:prstGeom prst="ellipse">
            <a:avLst/>
          </a:prstGeom>
          <a:solidFill>
            <a:srgbClr val="99CF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96" name="TextBox 45"/>
          <p:cNvSpPr txBox="1">
            <a:spLocks noChangeArrowheads="1"/>
          </p:cNvSpPr>
          <p:nvPr/>
        </p:nvSpPr>
        <p:spPr bwMode="auto">
          <a:xfrm>
            <a:off x="4126283" y="3532687"/>
            <a:ext cx="3088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1ª Etapa Agência de Fomento (FUNCAP)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4681538" y="3141663"/>
            <a:ext cx="287337" cy="287337"/>
          </a:xfrm>
          <a:prstGeom prst="ellipse">
            <a:avLst/>
          </a:prstGeom>
          <a:solidFill>
            <a:srgbClr val="99D2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98" name="TextBox 45"/>
          <p:cNvSpPr txBox="1">
            <a:spLocks noChangeArrowheads="1"/>
          </p:cNvSpPr>
          <p:nvPr/>
        </p:nvSpPr>
        <p:spPr bwMode="auto">
          <a:xfrm>
            <a:off x="5003800" y="3198813"/>
            <a:ext cx="17104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1ª Etapa </a:t>
            </a:r>
            <a:r>
              <a:rPr lang="pt-BR" sz="1400" dirty="0" err="1" smtClean="0">
                <a:latin typeface="Calibri" pitchFamily="34" charset="0"/>
              </a:rPr>
              <a:t>Seed</a:t>
            </a:r>
            <a:r>
              <a:rPr lang="pt-BR" sz="1400" dirty="0" smtClean="0">
                <a:latin typeface="Calibri" pitchFamily="34" charset="0"/>
              </a:rPr>
              <a:t> </a:t>
            </a:r>
            <a:r>
              <a:rPr lang="pt-BR" sz="1400" dirty="0" err="1" smtClean="0">
                <a:latin typeface="Calibri" pitchFamily="34" charset="0"/>
              </a:rPr>
              <a:t>Forum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20499" name="TextBox 45"/>
          <p:cNvSpPr txBox="1">
            <a:spLocks noChangeArrowheads="1"/>
          </p:cNvSpPr>
          <p:nvPr/>
        </p:nvSpPr>
        <p:spPr bwMode="auto">
          <a:xfrm>
            <a:off x="3087738" y="4013567"/>
            <a:ext cx="224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>
                <a:latin typeface="Calibri" pitchFamily="34" charset="0"/>
              </a:rPr>
              <a:t>Finalista UKTI – Porto Digital</a:t>
            </a:r>
          </a:p>
        </p:txBody>
      </p:sp>
      <p:sp>
        <p:nvSpPr>
          <p:cNvPr id="60" name="Elipse 59"/>
          <p:cNvSpPr/>
          <p:nvPr/>
        </p:nvSpPr>
        <p:spPr>
          <a:xfrm>
            <a:off x="7667625" y="1773238"/>
            <a:ext cx="360363" cy="360362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501" name="TextBox 45"/>
          <p:cNvSpPr txBox="1">
            <a:spLocks noChangeArrowheads="1"/>
          </p:cNvSpPr>
          <p:nvPr/>
        </p:nvSpPr>
        <p:spPr bwMode="auto">
          <a:xfrm>
            <a:off x="8008938" y="1595438"/>
            <a:ext cx="103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PRODUÇÃO</a:t>
            </a:r>
          </a:p>
        </p:txBody>
      </p:sp>
      <p:sp>
        <p:nvSpPr>
          <p:cNvPr id="20502" name="TextBox 42"/>
          <p:cNvSpPr txBox="1">
            <a:spLocks noChangeArrowheads="1"/>
          </p:cNvSpPr>
          <p:nvPr/>
        </p:nvSpPr>
        <p:spPr bwMode="auto">
          <a:xfrm>
            <a:off x="-41275" y="6362700"/>
            <a:ext cx="722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>
                <a:latin typeface="Calibri" pitchFamily="34" charset="0"/>
              </a:rPr>
              <a:t>08/2012</a:t>
            </a:r>
          </a:p>
        </p:txBody>
      </p:sp>
      <p:sp>
        <p:nvSpPr>
          <p:cNvPr id="20503" name="TextBox 42"/>
          <p:cNvSpPr txBox="1">
            <a:spLocks noChangeArrowheads="1"/>
          </p:cNvSpPr>
          <p:nvPr/>
        </p:nvSpPr>
        <p:spPr bwMode="auto">
          <a:xfrm>
            <a:off x="-44450" y="3021013"/>
            <a:ext cx="11802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008000"/>
                </a:solidFill>
                <a:latin typeface="Calibri" pitchFamily="34" charset="0"/>
              </a:rPr>
              <a:t>HOJE (</a:t>
            </a:r>
            <a:r>
              <a:rPr lang="pt-BR" sz="1200" b="1" dirty="0" smtClean="0">
                <a:solidFill>
                  <a:srgbClr val="008000"/>
                </a:solidFill>
                <a:latin typeface="Calibri" pitchFamily="34" charset="0"/>
              </a:rPr>
              <a:t>09/2013</a:t>
            </a:r>
            <a:r>
              <a:rPr lang="pt-BR" sz="1200" b="1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0504" name="TextBox 42"/>
          <p:cNvSpPr txBox="1">
            <a:spLocks noChangeArrowheads="1"/>
          </p:cNvSpPr>
          <p:nvPr/>
        </p:nvSpPr>
        <p:spPr bwMode="auto">
          <a:xfrm>
            <a:off x="8315325" y="765175"/>
            <a:ext cx="7216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Calibri" pitchFamily="34" charset="0"/>
              </a:rPr>
              <a:t>04/2014</a:t>
            </a:r>
            <a:endParaRPr lang="pt-BR" sz="1200" b="1" dirty="0">
              <a:latin typeface="Calibri" pitchFamily="34" charset="0"/>
            </a:endParaRPr>
          </a:p>
        </p:txBody>
      </p:sp>
      <p:cxnSp>
        <p:nvCxnSpPr>
          <p:cNvPr id="70" name="Conector reto 69"/>
          <p:cNvCxnSpPr/>
          <p:nvPr/>
        </p:nvCxnSpPr>
        <p:spPr>
          <a:xfrm>
            <a:off x="-180975" y="3279775"/>
            <a:ext cx="957738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497</Words>
  <Application>Microsoft Office PowerPoint</Application>
  <PresentationFormat>Apresentação na tela (4:3)</PresentationFormat>
  <Paragraphs>162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Avaliação Seed Forum  </vt:lpstr>
      <vt:lpstr>PROBLEMA</vt:lpstr>
      <vt:lpstr>MERCADO</vt:lpstr>
      <vt:lpstr>MERCADO</vt:lpstr>
      <vt:lpstr>SOLUÇÃO</vt:lpstr>
      <vt:lpstr>SOLUÇÃO</vt:lpstr>
      <vt:lpstr>MODELO DE NEGÓCIOS</vt:lpstr>
      <vt:lpstr>Premiações</vt:lpstr>
      <vt:lpstr>MODELO DE NEGÓCIOS</vt:lpstr>
      <vt:lpstr>Empresa - EQUIPE</vt:lpstr>
      <vt:lpstr>Empresa – Organograma Ano 0</vt:lpstr>
      <vt:lpstr>Empresa – Organograma Ano3</vt:lpstr>
      <vt:lpstr>Empresa – Organograma Ano5</vt:lpstr>
      <vt:lpstr>TIMELINE</vt:lpstr>
      <vt:lpstr>PRÓXIMOS PASSOS</vt:lpstr>
      <vt:lpstr>PRÓXIMOS PASSOS</vt:lpstr>
      <vt:lpstr>PRÓXIMOS PASSOS</vt:lpstr>
      <vt:lpstr>PRÓXIMOS PASSOS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IOCT1</dc:creator>
  <cp:lastModifiedBy>Sergio</cp:lastModifiedBy>
  <cp:revision>110</cp:revision>
  <dcterms:created xsi:type="dcterms:W3CDTF">2013-03-15T19:04:43Z</dcterms:created>
  <dcterms:modified xsi:type="dcterms:W3CDTF">2013-09-04T14:18:45Z</dcterms:modified>
</cp:coreProperties>
</file>