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4" r:id="rId2"/>
    <p:sldId id="309" r:id="rId3"/>
    <p:sldId id="318" r:id="rId4"/>
    <p:sldId id="319" r:id="rId5"/>
    <p:sldId id="317" r:id="rId6"/>
    <p:sldId id="326" r:id="rId7"/>
    <p:sldId id="265" r:id="rId8"/>
    <p:sldId id="298" r:id="rId9"/>
    <p:sldId id="312" r:id="rId10"/>
    <p:sldId id="269" r:id="rId11"/>
    <p:sldId id="315" r:id="rId12"/>
    <p:sldId id="325" r:id="rId13"/>
    <p:sldId id="278" r:id="rId14"/>
    <p:sldId id="321" r:id="rId15"/>
    <p:sldId id="293" r:id="rId16"/>
    <p:sldId id="283" r:id="rId17"/>
    <p:sldId id="322" r:id="rId18"/>
    <p:sldId id="323" r:id="rId19"/>
    <p:sldId id="324" r:id="rId20"/>
    <p:sldId id="26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8B17"/>
    <a:srgbClr val="28CA1C"/>
    <a:srgbClr val="00BC0D"/>
    <a:srgbClr val="449E20"/>
    <a:srgbClr val="5E861E"/>
    <a:srgbClr val="A6D434"/>
    <a:srgbClr val="689321"/>
    <a:srgbClr val="70BD31"/>
    <a:srgbClr val="5A9B1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0" autoAdjust="0"/>
    <p:restoredTop sz="98876" autoAdjust="0"/>
  </p:normalViewPr>
  <p:slideViewPr>
    <p:cSldViewPr>
      <p:cViewPr>
        <p:scale>
          <a:sx n="90" d="100"/>
          <a:sy n="90" d="100"/>
        </p:scale>
        <p:origin x="-1722" y="-606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io\Downloads\Selletiva_analise_mercad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elletiva\Brasilia\Selletiva_planejamento_financeiro_ape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Amount Expected in Brazil (ton)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cat>
            <c:numRef>
              <c:f>Sheet1!$B$15:$C$15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Sheet1!$B$16:$C$16</c:f>
              <c:numCache>
                <c:formatCode>#,##0</c:formatCode>
                <c:ptCount val="2"/>
                <c:pt idx="0">
                  <c:v>918685</c:v>
                </c:pt>
                <c:pt idx="1">
                  <c:v>1218470</c:v>
                </c:pt>
              </c:numCache>
            </c:numRef>
          </c:val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Amount Accession Brazil (ton)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</c:spPr>
          <c:invertIfNegative val="0"/>
          <c:cat>
            <c:numRef>
              <c:f>Sheet1!$B$15:$C$15</c:f>
              <c:numCache>
                <c:formatCode>General</c:formatCode>
                <c:ptCount val="2"/>
                <c:pt idx="0">
                  <c:v>2013</c:v>
                </c:pt>
                <c:pt idx="1">
                  <c:v>2017</c:v>
                </c:pt>
              </c:numCache>
            </c:numRef>
          </c:cat>
          <c:val>
            <c:numRef>
              <c:f>Sheet1!$B$17:$C$17</c:f>
              <c:numCache>
                <c:formatCode>#,##0</c:formatCode>
                <c:ptCount val="2"/>
                <c:pt idx="0">
                  <c:v>304157</c:v>
                </c:pt>
                <c:pt idx="1">
                  <c:v>537597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37472"/>
        <c:axId val="27339008"/>
        <c:axId val="0"/>
      </c:bar3DChart>
      <c:catAx>
        <c:axId val="2733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39008"/>
        <c:crosses val="autoZero"/>
        <c:auto val="1"/>
        <c:lblAlgn val="ctr"/>
        <c:lblOffset val="100"/>
        <c:noMultiLvlLbl val="0"/>
      </c:catAx>
      <c:valAx>
        <c:axId val="273390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27337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62212845968853E-2"/>
          <c:y val="0"/>
          <c:w val="0.98337787154031153"/>
          <c:h val="0.96981438450124557"/>
        </c:manualLayout>
      </c:layout>
      <c:pie3DChart>
        <c:varyColors val="1"/>
        <c:ser>
          <c:idx val="0"/>
          <c:order val="0"/>
          <c:tx>
            <c:strRef>
              <c:f>CONSOLIDAÇÃO!$B$2</c:f>
              <c:strCache>
                <c:ptCount val="1"/>
                <c:pt idx="0">
                  <c:v>ANO 0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Human</a:t>
                    </a:r>
                    <a:r>
                      <a:rPr lang="en-US" baseline="0" dirty="0" smtClean="0"/>
                      <a:t> resources</a:t>
                    </a:r>
                    <a:r>
                      <a:rPr lang="en-US" dirty="0" smtClean="0"/>
                      <a:t>  </a:t>
                    </a:r>
                    <a:r>
                      <a:rPr lang="en-US" dirty="0"/>
                      <a:t>266.504,59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209164204825207E-2"/>
                  <c:y val="-9.56596592782161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8840003751377264E-4"/>
                  <c:y val="2.128363166079429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681077231483434E-2"/>
                  <c:y val="-9.8274322363628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2383348280227928E-2"/>
                  <c:y val="2.17603022180430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CONSOLIDAÇÃO!$A$3:$A$8</c:f>
              <c:strCache>
                <c:ptCount val="6"/>
                <c:pt idx="0">
                  <c:v>HR</c:v>
                </c:pt>
                <c:pt idx="1">
                  <c:v>Outsourced Services</c:v>
                </c:pt>
                <c:pt idx="2">
                  <c:v>Marketing</c:v>
                </c:pt>
                <c:pt idx="3">
                  <c:v>Operating Expense</c:v>
                </c:pt>
                <c:pt idx="4">
                  <c:v>Infrastructure</c:v>
                </c:pt>
                <c:pt idx="5">
                  <c:v>Working Capital</c:v>
                </c:pt>
              </c:strCache>
            </c:strRef>
          </c:cat>
          <c:val>
            <c:numRef>
              <c:f>CONSOLIDAÇÃO!$B$3:$B$8</c:f>
              <c:numCache>
                <c:formatCode>_(* #,##0.00_);_(* \(#,##0.00\);_(* "-"??_);_(@_)</c:formatCode>
                <c:ptCount val="6"/>
                <c:pt idx="0">
                  <c:v>266504.58715596329</c:v>
                </c:pt>
                <c:pt idx="1">
                  <c:v>42855.045871559625</c:v>
                </c:pt>
                <c:pt idx="2">
                  <c:v>256880.73394495432</c:v>
                </c:pt>
                <c:pt idx="3">
                  <c:v>25596.330275229357</c:v>
                </c:pt>
                <c:pt idx="4">
                  <c:v>41334.862385321096</c:v>
                </c:pt>
                <c:pt idx="5">
                  <c:v>58089.133911286932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FD694-DA87-44EA-A63F-0E9808A25483}" type="doc">
      <dgm:prSet loTypeId="urn:microsoft.com/office/officeart/2005/8/layout/arrow2" loCatId="process" qsTypeId="urn:microsoft.com/office/officeart/2005/8/quickstyle/simple1" qsCatId="simple" csTypeId="urn:microsoft.com/office/officeart/2005/8/colors/accent3_4" csCatId="accent3" phldr="1"/>
      <dgm:spPr/>
    </dgm:pt>
    <dgm:pt modelId="{EE78FE46-AD59-4DBF-B0A8-CBC0D835ACB0}">
      <dgm:prSet/>
      <dgm:spPr/>
      <dgm:t>
        <a:bodyPr/>
        <a:lstStyle/>
        <a:p>
          <a:r>
            <a:rPr lang="pt-BR" dirty="0" smtClean="0"/>
            <a:t> </a:t>
          </a:r>
          <a:endParaRPr lang="pt-BR" dirty="0"/>
        </a:p>
      </dgm:t>
    </dgm:pt>
    <dgm:pt modelId="{9AF69E1F-6721-47C9-8920-293A5BD9AFB0}" type="parTrans" cxnId="{6D2F3268-D9F4-4E03-A05D-C751595434C1}">
      <dgm:prSet/>
      <dgm:spPr/>
      <dgm:t>
        <a:bodyPr/>
        <a:lstStyle/>
        <a:p>
          <a:endParaRPr lang="pt-BR"/>
        </a:p>
      </dgm:t>
    </dgm:pt>
    <dgm:pt modelId="{0BC511C9-E7A8-423F-BE99-398143DA572D}" type="sibTrans" cxnId="{6D2F3268-D9F4-4E03-A05D-C751595434C1}">
      <dgm:prSet/>
      <dgm:spPr/>
      <dgm:t>
        <a:bodyPr/>
        <a:lstStyle/>
        <a:p>
          <a:endParaRPr lang="pt-BR"/>
        </a:p>
      </dgm:t>
    </dgm:pt>
    <dgm:pt modelId="{A57A34D8-356D-4ED1-9A1A-53986BFA2D44}" type="pres">
      <dgm:prSet presAssocID="{236FD694-DA87-44EA-A63F-0E9808A25483}" presName="arrowDiagram" presStyleCnt="0">
        <dgm:presLayoutVars>
          <dgm:chMax val="5"/>
          <dgm:dir/>
          <dgm:resizeHandles val="exact"/>
        </dgm:presLayoutVars>
      </dgm:prSet>
      <dgm:spPr/>
    </dgm:pt>
    <dgm:pt modelId="{5C484F08-3B07-44A7-A469-75F22F8492D9}" type="pres">
      <dgm:prSet presAssocID="{236FD694-DA87-44EA-A63F-0E9808A25483}" presName="arrow" presStyleLbl="bgShp" presStyleIdx="0" presStyleCnt="1" custAng="20791940" custScaleX="177083" custLinFactNeighborX="3511" custLinFactNeighborY="10475"/>
      <dgm:spPr/>
    </dgm:pt>
    <dgm:pt modelId="{A48E254F-DB2A-4633-B3B8-35F006FA5E66}" type="pres">
      <dgm:prSet presAssocID="{236FD694-DA87-44EA-A63F-0E9808A25483}" presName="arrowDiagram1" presStyleCnt="0">
        <dgm:presLayoutVars>
          <dgm:bulletEnabled val="1"/>
        </dgm:presLayoutVars>
      </dgm:prSet>
      <dgm:spPr/>
    </dgm:pt>
    <dgm:pt modelId="{B18EF38D-6272-4522-8338-3DAA9DD7DEAF}" type="pres">
      <dgm:prSet presAssocID="{EE78FE46-AD59-4DBF-B0A8-CBC0D835ACB0}" presName="bullet1" presStyleLbl="node1" presStyleIdx="0" presStyleCnt="1" custLinFactX="-500000" custLinFactY="-103387" custLinFactNeighborX="-531081" custLinFactNeighborY="-200000"/>
      <dgm:spPr>
        <a:noFill/>
        <a:ln>
          <a:noFill/>
        </a:ln>
      </dgm:spPr>
    </dgm:pt>
    <dgm:pt modelId="{E1E50DE2-1AFE-4196-B833-8A5BE40A665A}" type="pres">
      <dgm:prSet presAssocID="{EE78FE46-AD59-4DBF-B0A8-CBC0D835ACB0}" presName="textBox1" presStyleLbl="revTx" presStyleIdx="0" presStyleCnt="1" custScaleX="2564" custScaleY="1765" custLinFactNeighborX="57051" custLinFactNeighborY="-177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275AC9F-C60D-4199-A4A5-78968F0DC8D9}" type="presOf" srcId="{236FD694-DA87-44EA-A63F-0E9808A25483}" destId="{A57A34D8-356D-4ED1-9A1A-53986BFA2D44}" srcOrd="0" destOrd="0" presId="urn:microsoft.com/office/officeart/2005/8/layout/arrow2"/>
    <dgm:cxn modelId="{6D2F3268-D9F4-4E03-A05D-C751595434C1}" srcId="{236FD694-DA87-44EA-A63F-0E9808A25483}" destId="{EE78FE46-AD59-4DBF-B0A8-CBC0D835ACB0}" srcOrd="0" destOrd="0" parTransId="{9AF69E1F-6721-47C9-8920-293A5BD9AFB0}" sibTransId="{0BC511C9-E7A8-423F-BE99-398143DA572D}"/>
    <dgm:cxn modelId="{1F7AF72D-2B72-4DC9-8301-E2814007DFDB}" type="presOf" srcId="{EE78FE46-AD59-4DBF-B0A8-CBC0D835ACB0}" destId="{E1E50DE2-1AFE-4196-B833-8A5BE40A665A}" srcOrd="0" destOrd="0" presId="urn:microsoft.com/office/officeart/2005/8/layout/arrow2"/>
    <dgm:cxn modelId="{1C317DF9-5531-41A6-BACA-A211DB401547}" type="presParOf" srcId="{A57A34D8-356D-4ED1-9A1A-53986BFA2D44}" destId="{5C484F08-3B07-44A7-A469-75F22F8492D9}" srcOrd="0" destOrd="0" presId="urn:microsoft.com/office/officeart/2005/8/layout/arrow2"/>
    <dgm:cxn modelId="{711C4E2E-31EC-4EF5-9422-F1774017CA6B}" type="presParOf" srcId="{A57A34D8-356D-4ED1-9A1A-53986BFA2D44}" destId="{A48E254F-DB2A-4633-B3B8-35F006FA5E66}" srcOrd="1" destOrd="0" presId="urn:microsoft.com/office/officeart/2005/8/layout/arrow2"/>
    <dgm:cxn modelId="{806CC89F-9EF0-476B-A0B1-038B94AC950F}" type="presParOf" srcId="{A48E254F-DB2A-4633-B3B8-35F006FA5E66}" destId="{B18EF38D-6272-4522-8338-3DAA9DD7DEAF}" srcOrd="0" destOrd="0" presId="urn:microsoft.com/office/officeart/2005/8/layout/arrow2"/>
    <dgm:cxn modelId="{26B7E5BB-4B8A-4A5E-8C86-7A1859375D1C}" type="presParOf" srcId="{A48E254F-DB2A-4633-B3B8-35F006FA5E66}" destId="{E1E50DE2-1AFE-4196-B833-8A5BE40A665A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84F08-3B07-44A7-A469-75F22F8492D9}">
      <dsp:nvSpPr>
        <dsp:cNvPr id="0" name=""/>
        <dsp:cNvSpPr/>
      </dsp:nvSpPr>
      <dsp:spPr>
        <a:xfrm rot="20791940">
          <a:off x="-2164724" y="988902"/>
          <a:ext cx="9946056" cy="351037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EF38D-6272-4522-8338-3DAA9DD7DEAF}">
      <dsp:nvSpPr>
        <dsp:cNvPr id="0" name=""/>
        <dsp:cNvSpPr/>
      </dsp:nvSpPr>
      <dsp:spPr>
        <a:xfrm>
          <a:off x="0" y="72130"/>
          <a:ext cx="415628" cy="41562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50DE2-1AFE-4196-B833-8A5BE40A665A}">
      <dsp:nvSpPr>
        <dsp:cNvPr id="0" name=""/>
        <dsp:cNvSpPr/>
      </dsp:nvSpPr>
      <dsp:spPr>
        <a:xfrm>
          <a:off x="4622894" y="2352705"/>
          <a:ext cx="57603" cy="4572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20233" bIns="0" numCol="1" spcCol="1270" anchor="t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00" kern="1200" dirty="0" smtClean="0"/>
            <a:t> </a:t>
          </a:r>
          <a:endParaRPr lang="pt-BR" sz="500" kern="1200" dirty="0"/>
        </a:p>
      </dsp:txBody>
      <dsp:txXfrm>
        <a:off x="4625126" y="2354937"/>
        <a:ext cx="53139" cy="41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6CA59-1E34-4CBA-A9CE-4989E47E622B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A5926-F87A-4831-A753-B1E7C855E04B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953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2E44B-45D1-4D8C-8891-27DD8065AC77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FFC43-761F-468C-B6FF-FCBFC1B9061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90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FFC43-761F-468C-B6FF-FCBFC1B9061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73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00888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subtitle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8" y="1766314"/>
            <a:ext cx="9143996" cy="3174854"/>
          </a:xfrm>
          <a:prstGeom prst="rect">
            <a:avLst/>
          </a:prstGeom>
        </p:spPr>
      </p:pic>
      <p:pic>
        <p:nvPicPr>
          <p:cNvPr id="11" name="Imagem 10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2" name="Imagem 11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8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695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pt-BR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8364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Click to edit Master subtitle style</a:t>
            </a:r>
            <a:endParaRPr lang="pt-B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2" y="907728"/>
            <a:ext cx="6224632" cy="2161232"/>
          </a:xfrm>
          <a:prstGeom prst="rect">
            <a:avLst/>
          </a:prstGeom>
        </p:spPr>
      </p:pic>
      <p:pic>
        <p:nvPicPr>
          <p:cNvPr id="13" name="Imagem 12" descr="chip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3086" y="0"/>
            <a:ext cx="2152650" cy="2095500"/>
          </a:xfrm>
          <a:prstGeom prst="rect">
            <a:avLst/>
          </a:prstGeom>
        </p:spPr>
      </p:pic>
      <p:pic>
        <p:nvPicPr>
          <p:cNvPr id="14" name="Imagem 13" descr="chip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9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5760"/>
            <a:ext cx="7200800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text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styles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Second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Third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Fourth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Fifth</a:t>
            </a:r>
            <a:r>
              <a:rPr lang="pt-BR" noProof="0" dirty="0" smtClean="0"/>
              <a:t> </a:t>
            </a:r>
            <a:r>
              <a:rPr lang="pt-BR" noProof="0" dirty="0" err="1" smtClean="0"/>
              <a:t>level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750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7485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10" name="Imagem 9" descr="chip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76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1143000"/>
          </a:xfrm>
        </p:spPr>
        <p:txBody>
          <a:bodyPr/>
          <a:lstStyle/>
          <a:p>
            <a:r>
              <a:rPr lang="pt-BR" noProof="0" dirty="0" smtClean="0"/>
              <a:t>Click </a:t>
            </a:r>
            <a:r>
              <a:rPr lang="pt-BR" noProof="0" dirty="0" err="1" smtClean="0"/>
              <a:t>to</a:t>
            </a:r>
            <a:r>
              <a:rPr lang="pt-BR" noProof="0" dirty="0" smtClean="0"/>
              <a:t> </a:t>
            </a:r>
            <a:r>
              <a:rPr lang="pt-BR" noProof="0" dirty="0" err="1" smtClean="0"/>
              <a:t>edit</a:t>
            </a:r>
            <a:r>
              <a:rPr lang="pt-BR" noProof="0" dirty="0" smtClean="0"/>
              <a:t> Master </a:t>
            </a:r>
            <a:r>
              <a:rPr lang="pt-BR" noProof="0" dirty="0" err="1" smtClean="0"/>
              <a:t>title</a:t>
            </a:r>
            <a:r>
              <a:rPr lang="pt-BR" noProof="0" dirty="0" smtClean="0"/>
              <a:t> </a:t>
            </a:r>
            <a:r>
              <a:rPr lang="pt-BR" noProof="0" dirty="0" err="1" smtClean="0"/>
              <a:t>style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pt-BR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11" name="Imagem 10" descr="chip2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48264" y="4717876"/>
            <a:ext cx="2152650" cy="2095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1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textur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" y="6271005"/>
            <a:ext cx="1753706" cy="6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65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819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6E7A-9681-4A57-A964-EF68DD89BA9E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79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06E7A-9681-4A57-A964-EF68DD89BA9E}" type="datetimeFigureOut">
              <a:rPr lang="pt-BR" smtClean="0"/>
              <a:pPr/>
              <a:t>06/11/2013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CB8E6-4B5B-487D-8590-EBFB580B7381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35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gif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gif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gif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gif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projetos@selletiva.com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lletiva.com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2976" y="5786454"/>
            <a:ext cx="296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  </a:t>
            </a:r>
            <a:r>
              <a:rPr lang="pt-BR" dirty="0" err="1" smtClean="0"/>
              <a:t>Reverse</a:t>
            </a:r>
            <a:r>
              <a:rPr lang="pt-BR" dirty="0" smtClean="0"/>
              <a:t> </a:t>
            </a:r>
            <a:r>
              <a:rPr lang="pt-BR" dirty="0" err="1" smtClean="0"/>
              <a:t>Logistics</a:t>
            </a:r>
            <a:r>
              <a:rPr lang="pt-BR" dirty="0" smtClean="0"/>
              <a:t> </a:t>
            </a:r>
            <a:r>
              <a:rPr lang="pt-BR" dirty="0" err="1" smtClean="0"/>
              <a:t>Solutions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388087" y="385979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7278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28490" y="1124744"/>
            <a:ext cx="7287020" cy="1224136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Sérgio Clério Jorge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in Business Administration and Controlling - UFC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Bachelor of Computing - UFC. </a:t>
            </a:r>
            <a:r>
              <a:rPr lang="en-US" b="1" dirty="0" smtClean="0">
                <a:solidFill>
                  <a:schemeClr val="tx1"/>
                </a:solidFill>
              </a:rPr>
              <a:t>Process Optimization and TIC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928490" y="2528881"/>
            <a:ext cx="7287020" cy="1008112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1"/>
                </a:solidFill>
              </a:rPr>
              <a:t>Rose Jeokellyane do Valle Moreira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in Business Administration and Controlling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Bachelor in Tourism - UNIFOR. </a:t>
            </a:r>
            <a:r>
              <a:rPr lang="en-US" b="1" dirty="0" smtClean="0">
                <a:solidFill>
                  <a:schemeClr val="tx1"/>
                </a:solidFill>
              </a:rPr>
              <a:t>Sustainability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928490" y="3700464"/>
            <a:ext cx="7287020" cy="1224136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Luiz Alves de Lima Neto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Teleinformatics</a:t>
            </a:r>
            <a:r>
              <a:rPr lang="en-US" dirty="0" smtClean="0">
                <a:solidFill>
                  <a:schemeClr val="tx1"/>
                </a:solidFill>
              </a:rPr>
              <a:t> Engineering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PMP, MBA in </a:t>
            </a:r>
            <a:r>
              <a:rPr lang="en-US" b="1" dirty="0" smtClean="0">
                <a:solidFill>
                  <a:schemeClr val="tx1"/>
                </a:solidFill>
              </a:rPr>
              <a:t>Business Management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899592" y="5072074"/>
            <a:ext cx="7287020" cy="1143008"/>
          </a:xfrm>
          <a:prstGeom prst="roundRect">
            <a:avLst>
              <a:gd name="adj" fmla="val 7634"/>
            </a:avLst>
          </a:prstGeom>
          <a:solidFill>
            <a:schemeClr val="accent3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1"/>
                </a:solidFill>
              </a:rPr>
              <a:t>Daniel Freitas Colaço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MSc</a:t>
            </a:r>
            <a:r>
              <a:rPr lang="en-US" dirty="0" smtClean="0">
                <a:solidFill>
                  <a:schemeClr val="tx1"/>
                </a:solidFill>
              </a:rPr>
              <a:t> student in Computer Engineering - UFC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Electrical Engineer - UFC. </a:t>
            </a:r>
            <a:r>
              <a:rPr lang="en-US" b="1" dirty="0" smtClean="0">
                <a:solidFill>
                  <a:schemeClr val="tx1"/>
                </a:solidFill>
              </a:rPr>
              <a:t>Innovation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9632" y="6484"/>
            <a:ext cx="6563072" cy="1143000"/>
          </a:xfrm>
        </p:spPr>
        <p:txBody>
          <a:bodyPr/>
          <a:lstStyle/>
          <a:p>
            <a:r>
              <a:rPr lang="pt-BR" dirty="0" smtClean="0"/>
              <a:t>OUR TEAM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079"/>
            <a:ext cx="756084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MARKET SIZE - BRAZIL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900" dirty="0" smtClean="0"/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470" y="1243359"/>
            <a:ext cx="837437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lvl="1" indent="-12700" algn="just">
              <a:buNone/>
            </a:pPr>
            <a:r>
              <a:rPr lang="en-US" sz="2600" dirty="0" smtClean="0"/>
              <a:t>Brazil loses about U.S. $ 3,6 billion per year </a:t>
            </a:r>
            <a:r>
              <a:rPr lang="pt-BR" sz="2600" dirty="0" smtClean="0"/>
              <a:t>(IPEA – 2012).</a:t>
            </a:r>
          </a:p>
          <a:p>
            <a:pPr marL="2965450" lvl="1" indent="-12700" algn="just">
              <a:buNone/>
            </a:pPr>
            <a:endParaRPr lang="pt-BR" dirty="0" smtClean="0"/>
          </a:p>
          <a:p>
            <a:pPr marL="2965450" lvl="1" indent="-12700" algn="just">
              <a:buNone/>
            </a:pPr>
            <a:r>
              <a:rPr lang="pt-BR" dirty="0" smtClean="0"/>
              <a:t> </a:t>
            </a:r>
          </a:p>
          <a:p>
            <a:pPr marL="457200" lvl="1" indent="0">
              <a:buFont typeface="Arial" pitchFamily="34" charset="0"/>
              <a:buNone/>
            </a:pPr>
            <a:endParaRPr lang="pt-BR" dirty="0" smtClean="0"/>
          </a:p>
          <a:p>
            <a:pPr lvl="1">
              <a:buFont typeface="Arial" pitchFamily="34" charset="0"/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Font typeface="Arial" pitchFamily="34" charset="0"/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214282" y="2057400"/>
          <a:ext cx="8572560" cy="3943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5"/>
          <p:cNvSpPr/>
          <p:nvPr/>
        </p:nvSpPr>
        <p:spPr>
          <a:xfrm>
            <a:off x="2714612" y="6060064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ABDI (2013)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67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900" dirty="0" smtClean="0"/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2470" y="1243359"/>
            <a:ext cx="7704856" cy="82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t-BR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4714876" y="2071678"/>
            <a:ext cx="4014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Brazilian population served by </a:t>
            </a:r>
          </a:p>
          <a:p>
            <a:r>
              <a:rPr lang="en-US" sz="2400" dirty="0" smtClean="0"/>
              <a:t>selective collection in 2010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2143116"/>
            <a:ext cx="3741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Brazilian municipalities with </a:t>
            </a:r>
          </a:p>
          <a:p>
            <a:r>
              <a:rPr lang="en-US" sz="2400" dirty="0" smtClean="0"/>
              <a:t>separate collection in 2010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3286116" y="5429264"/>
            <a:ext cx="2928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CEMPRE (2013)</a:t>
            </a:r>
            <a:endParaRPr lang="pt-BR" dirty="0"/>
          </a:p>
        </p:txBody>
      </p:sp>
      <p:pic>
        <p:nvPicPr>
          <p:cNvPr id="11" name="Imagem 10" descr="8 porcent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3286124"/>
            <a:ext cx="2019300" cy="1838325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2" name="Imagem 11" descr="12 porcent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262324"/>
            <a:ext cx="2714625" cy="1809750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71600" y="24079"/>
            <a:ext cx="7560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MARKET SIZE - BRAZIL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892"/>
            <a:ext cx="8003232" cy="4525963"/>
          </a:xfrm>
        </p:spPr>
        <p:txBody>
          <a:bodyPr>
            <a:normAutofit/>
          </a:bodyPr>
          <a:lstStyle/>
          <a:p>
            <a:pPr lvl="1">
              <a:buBlip>
                <a:blip r:embed="rId2"/>
              </a:buBlip>
            </a:pPr>
            <a:r>
              <a:rPr lang="en-US" dirty="0" smtClean="0"/>
              <a:t>High cost and low profitability</a:t>
            </a:r>
            <a:r>
              <a:rPr lang="pt-BR" dirty="0" smtClean="0"/>
              <a:t>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err="1" smtClean="0"/>
              <a:t>Specific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isolated</a:t>
            </a:r>
            <a:r>
              <a:rPr lang="pt-BR" dirty="0" smtClean="0"/>
              <a:t>.</a:t>
            </a:r>
          </a:p>
          <a:p>
            <a:pPr lvl="1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smtClean="0"/>
              <a:t>Cases in </a:t>
            </a:r>
            <a:r>
              <a:rPr lang="pt-BR" dirty="0" err="1" smtClean="0"/>
              <a:t>Brazil</a:t>
            </a:r>
            <a:r>
              <a:rPr lang="pt-BR" dirty="0" smtClean="0"/>
              <a:t>:</a:t>
            </a:r>
          </a:p>
          <a:p>
            <a:pPr lvl="2">
              <a:buBlip>
                <a:blip r:embed="rId2"/>
              </a:buBlip>
            </a:pPr>
            <a:r>
              <a:rPr lang="pt-BR" dirty="0" err="1" smtClean="0"/>
              <a:t>e-Lixo</a:t>
            </a:r>
            <a:r>
              <a:rPr lang="pt-BR" dirty="0" smtClean="0"/>
              <a:t> (SP) </a:t>
            </a:r>
          </a:p>
          <a:p>
            <a:pPr lvl="2">
              <a:buBlip>
                <a:blip r:embed="rId2"/>
              </a:buBlip>
            </a:pPr>
            <a:r>
              <a:rPr lang="pt-BR" dirty="0" smtClean="0"/>
              <a:t>REVERSA SOLUÇÕES LOGÍSTICAS (SP)</a:t>
            </a:r>
          </a:p>
          <a:p>
            <a:pPr lvl="1"/>
            <a:endParaRPr lang="pt-BR" dirty="0" smtClean="0"/>
          </a:p>
          <a:p>
            <a:pPr lvl="1">
              <a:buNone/>
            </a:pPr>
            <a:endParaRPr lang="pt-BR" i="1" dirty="0" smtClean="0">
              <a:solidFill>
                <a:srgbClr val="008000"/>
              </a:solidFill>
            </a:endParaRPr>
          </a:p>
          <a:p>
            <a:pPr lvl="1"/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2044" y="15689"/>
            <a:ext cx="6563072" cy="1143000"/>
          </a:xfrm>
        </p:spPr>
        <p:txBody>
          <a:bodyPr/>
          <a:lstStyle/>
          <a:p>
            <a:r>
              <a:rPr lang="en-US" dirty="0" smtClean="0"/>
              <a:t>CONCURRENT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079"/>
            <a:ext cx="756084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MAIN SOURCES OF REVENUE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5192" y="1268760"/>
            <a:ext cx="886732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Short </a:t>
            </a:r>
            <a:r>
              <a:rPr lang="pt-BR" sz="2400" b="1" dirty="0" err="1" smtClean="0"/>
              <a:t>term</a:t>
            </a:r>
            <a:r>
              <a:rPr lang="pt-BR" sz="2400" b="1" dirty="0" smtClean="0"/>
              <a:t>: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Route management for companies of LR</a:t>
            </a:r>
            <a:r>
              <a:rPr lang="pt-BR" dirty="0" smtClean="0"/>
              <a:t>.</a:t>
            </a:r>
          </a:p>
          <a:p>
            <a:pPr marL="0" lvl="1" indent="0">
              <a:buNone/>
            </a:pPr>
            <a:endParaRPr lang="pt-BR" sz="1200" b="1" dirty="0" smtClean="0"/>
          </a:p>
          <a:p>
            <a:pPr marL="0" lvl="1" indent="0">
              <a:buNone/>
            </a:pPr>
            <a:r>
              <a:rPr lang="pt-BR" sz="2400" b="1" dirty="0" err="1" smtClean="0"/>
              <a:t>Medium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term</a:t>
            </a:r>
            <a:r>
              <a:rPr lang="pt-BR" sz="2400" b="1" dirty="0" smtClean="0"/>
              <a:t>: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Sale of an Environmentally Correct Disposal Proof (industry, commerce, government ...)</a:t>
            </a:r>
            <a:r>
              <a:rPr lang="pt-BR" dirty="0" smtClean="0"/>
              <a:t>;</a:t>
            </a:r>
            <a:endParaRPr lang="pt-BR" sz="1400" dirty="0"/>
          </a:p>
          <a:p>
            <a:pPr lvl="1">
              <a:buBlip>
                <a:blip r:embed="rId2"/>
              </a:buBlip>
            </a:pPr>
            <a:r>
              <a:rPr lang="en-US" dirty="0" smtClean="0"/>
              <a:t>Sale of strategic information to the industry (what/why/where/when).</a:t>
            </a:r>
          </a:p>
          <a:p>
            <a:pPr marL="0" lvl="1" indent="0">
              <a:buNone/>
            </a:pPr>
            <a:endParaRPr lang="pt-BR" sz="1200" b="1" dirty="0" smtClean="0"/>
          </a:p>
          <a:p>
            <a:pPr marL="0" lvl="1" indent="0">
              <a:buNone/>
            </a:pPr>
            <a:r>
              <a:rPr lang="pt-BR" sz="2400" b="1" dirty="0" err="1" smtClean="0"/>
              <a:t>Long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term</a:t>
            </a:r>
            <a:r>
              <a:rPr lang="pt-BR" sz="2400" b="1" dirty="0" smtClean="0"/>
              <a:t>:</a:t>
            </a:r>
          </a:p>
          <a:p>
            <a:pPr marL="457200" lvl="1" indent="0">
              <a:buBlip>
                <a:blip r:embed="rId2"/>
              </a:buBlip>
            </a:pPr>
            <a:r>
              <a:rPr lang="pt-BR" dirty="0" smtClean="0"/>
              <a:t> </a:t>
            </a:r>
            <a:r>
              <a:rPr lang="pt-BR" dirty="0" err="1" smtClean="0"/>
              <a:t>Model</a:t>
            </a:r>
            <a:r>
              <a:rPr lang="pt-BR" dirty="0" smtClean="0"/>
              <a:t> Replication (Franchising).</a:t>
            </a:r>
          </a:p>
          <a:p>
            <a:pPr marL="457200" lvl="1" indent="0">
              <a:buNone/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1321296" y="23418"/>
            <a:ext cx="6563072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FINANCIAL PROJECTIONS</a:t>
            </a:r>
            <a:endParaRPr lang="pt-BR" dirty="0"/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755576" y="1706317"/>
            <a:ext cx="3168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b="1" dirty="0" err="1" smtClean="0">
                <a:latin typeface="+mj-lt"/>
                <a:ea typeface="Calibri" pitchFamily="34" charset="0"/>
                <a:cs typeface="Times New Roman" pitchFamily="18" charset="0"/>
              </a:rPr>
              <a:t>Investment</a:t>
            </a: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b="1" dirty="0" err="1" smtClean="0">
                <a:latin typeface="+mj-lt"/>
                <a:ea typeface="Calibri" pitchFamily="34" charset="0"/>
                <a:cs typeface="Times New Roman" pitchFamily="18" charset="0"/>
              </a:rPr>
              <a:t>Required</a:t>
            </a:r>
            <a:endParaRPr lang="pt-BR" b="1" dirty="0" smtClean="0"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t-BR" b="1" dirty="0" err="1" smtClean="0">
                <a:latin typeface="+mj-lt"/>
                <a:ea typeface="Calibri" pitchFamily="34" charset="0"/>
                <a:cs typeface="Times New Roman" pitchFamily="18" charset="0"/>
              </a:rPr>
              <a:t>Year</a:t>
            </a: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b="1" dirty="0" smtClean="0">
                <a:latin typeface="+mj-lt"/>
                <a:cs typeface="Times New Roman" pitchFamily="18" charset="0"/>
              </a:rPr>
              <a:t>0  – </a:t>
            </a:r>
            <a:r>
              <a:rPr lang="pt-BR" b="1" dirty="0" err="1" smtClean="0">
                <a:latin typeface="+mj-lt"/>
                <a:cs typeface="Times New Roman" pitchFamily="18" charset="0"/>
              </a:rPr>
              <a:t>U.S.</a:t>
            </a:r>
            <a:r>
              <a:rPr lang="pt-BR" b="1" dirty="0" smtClean="0">
                <a:latin typeface="+mj-lt"/>
                <a:cs typeface="Times New Roman" pitchFamily="18" charset="0"/>
              </a:rPr>
              <a:t> $690,000.00</a:t>
            </a:r>
            <a:endParaRPr lang="pt-BR" b="1" dirty="0">
              <a:latin typeface="+mj-lt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5076056" y="1732166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Financial </a:t>
            </a:r>
            <a:r>
              <a:rPr lang="pt-BR" b="1" dirty="0" err="1" smtClean="0">
                <a:latin typeface="+mj-lt"/>
                <a:ea typeface="Calibri" pitchFamily="34" charset="0"/>
                <a:cs typeface="Times New Roman" pitchFamily="18" charset="0"/>
              </a:rPr>
              <a:t>Projections</a:t>
            </a:r>
            <a:r>
              <a:rPr lang="pt-BR" b="1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2843808" y="4005064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42%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070770" y="3140968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5%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545110" y="3209017"/>
            <a:ext cx="639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pt-BR" b="1" dirty="0" smtClean="0">
                <a:solidFill>
                  <a:schemeClr val="bg1"/>
                </a:solidFill>
                <a:latin typeface="+mj-lt"/>
                <a:ea typeface="Calibri" pitchFamily="34" charset="0"/>
                <a:cs typeface="Times New Roman" pitchFamily="18" charset="0"/>
              </a:rPr>
              <a:t>14%</a:t>
            </a:r>
            <a:endParaRPr lang="pt-BR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47710"/>
              </p:ext>
            </p:extLst>
          </p:nvPr>
        </p:nvGraphicFramePr>
        <p:xfrm>
          <a:off x="4355976" y="5373216"/>
          <a:ext cx="4608512" cy="85237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9456"/>
                <a:gridCol w="1601433"/>
                <a:gridCol w="1897623"/>
              </a:tblGrid>
              <a:tr h="45160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IIR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err="1" smtClean="0">
                          <a:solidFill>
                            <a:schemeClr val="bg1"/>
                          </a:solidFill>
                        </a:rPr>
                        <a:t>Discounted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400" dirty="0" err="1" smtClean="0">
                          <a:solidFill>
                            <a:schemeClr val="bg1"/>
                          </a:solidFill>
                        </a:rPr>
                        <a:t>Payback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t-BR" sz="1400" dirty="0" err="1" smtClean="0">
                          <a:solidFill>
                            <a:schemeClr val="bg1"/>
                          </a:solidFill>
                        </a:rPr>
                        <a:t>period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bg1"/>
                          </a:solidFill>
                        </a:rPr>
                        <a:t>NPV</a:t>
                      </a:r>
                      <a:endParaRPr lang="pt-B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3421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7,0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$11,749,349,69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Chart 1"/>
          <p:cNvGraphicFramePr/>
          <p:nvPr/>
        </p:nvGraphicFramePr>
        <p:xfrm>
          <a:off x="0" y="2928934"/>
          <a:ext cx="442915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Imagem 15" descr="grafico_f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357430"/>
            <a:ext cx="38290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40019">
            <a:off x="270033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3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4003675" y="3476625"/>
            <a:ext cx="4678363" cy="892175"/>
            <a:chOff x="2522" y="2190"/>
            <a:chExt cx="2947" cy="562"/>
          </a:xfrm>
        </p:grpSpPr>
        <p:pic>
          <p:nvPicPr>
            <p:cNvPr id="17" name="Picture 2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19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942" y="2342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1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283618" y="15689"/>
            <a:ext cx="6563072" cy="1143000"/>
          </a:xfrm>
        </p:spPr>
        <p:txBody>
          <a:bodyPr/>
          <a:lstStyle/>
          <a:p>
            <a:r>
              <a:rPr lang="pt-BR" dirty="0" smtClean="0"/>
              <a:t>NEXT STEPS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8597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C 0.00625 0.00417 0.02987 0.01991 0.03768 0.025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7.40741E-7 C 3.61111E-6 -0.02662 3.61111E-6 -0.12616 3.61111E-6 -0.1594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5371">
            <a:off x="2973388" y="4365625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661503">
              <a:off x="1927" y="179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6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799"/>
            <a:chExt cx="2947" cy="562"/>
          </a:xfrm>
        </p:grpSpPr>
        <p:pic>
          <p:nvPicPr>
            <p:cNvPr id="8" name="Picture 11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4003675" y="4567238"/>
            <a:ext cx="4678363" cy="892175"/>
            <a:chOff x="2522" y="2740"/>
            <a:chExt cx="2947" cy="562"/>
          </a:xfrm>
        </p:grpSpPr>
        <p:pic>
          <p:nvPicPr>
            <p:cNvPr id="11" name="Picture 1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74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926" y="2892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13" name="Picture 1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11333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4359275" y="5354638"/>
            <a:ext cx="39655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D7940"/>
                </a:solidFill>
              </a:rPr>
              <a:t>Optimize the Model</a:t>
            </a:r>
            <a:endParaRPr lang="pt-PT" b="1" dirty="0">
              <a:solidFill>
                <a:srgbClr val="0D7940"/>
              </a:solidFill>
            </a:endParaRPr>
          </a:p>
        </p:txBody>
      </p:sp>
      <p:grpSp>
        <p:nvGrpSpPr>
          <p:cNvPr id="15" name="Group 24"/>
          <p:cNvGrpSpPr>
            <a:grpSpLocks/>
          </p:cNvGrpSpPr>
          <p:nvPr/>
        </p:nvGrpSpPr>
        <p:grpSpPr bwMode="auto">
          <a:xfrm>
            <a:off x="4003675" y="3471863"/>
            <a:ext cx="4678363" cy="892175"/>
            <a:chOff x="2522" y="1335"/>
            <a:chExt cx="2947" cy="562"/>
          </a:xfrm>
        </p:grpSpPr>
        <p:pic>
          <p:nvPicPr>
            <p:cNvPr id="16" name="Picture 2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2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8" name="Group 2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19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Oval 2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31"/>
          <p:cNvGrpSpPr>
            <a:grpSpLocks/>
          </p:cNvGrpSpPr>
          <p:nvPr/>
        </p:nvGrpSpPr>
        <p:grpSpPr bwMode="auto">
          <a:xfrm>
            <a:off x="4003675" y="1830388"/>
            <a:ext cx="4678363" cy="892175"/>
            <a:chOff x="2522" y="799"/>
            <a:chExt cx="2947" cy="562"/>
          </a:xfrm>
        </p:grpSpPr>
        <p:pic>
          <p:nvPicPr>
            <p:cNvPr id="22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3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4" name="Group 37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25" name="Picture 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540019">
              <a:off x="1919" y="2674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32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283618" y="15689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NEXT STEPS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492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C 3.61111E-6 -0.0132 0.00052 -0.06297 0.00052 -0.079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C 3.61111E-6 -0.02639 3.61111E-6 -0.12546 3.61111E-6 -0.1583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9 -0.0525 C -0.05279 -0.0525 -0.0264 -0.02636 -6.38889E-6 7.17095E-6 " pathEditMode="relative" ptsTypes="aA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00500" y="5108587"/>
            <a:ext cx="4678363" cy="892175"/>
            <a:chOff x="2520" y="2954"/>
            <a:chExt cx="2947" cy="562"/>
          </a:xfrm>
        </p:grpSpPr>
        <p:pic>
          <p:nvPicPr>
            <p:cNvPr id="3" name="Picture 3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954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744" y="3106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2655">
            <a:off x="3138488" y="40767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41950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822825" y="5683250"/>
            <a:ext cx="303847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D7940"/>
                </a:solidFill>
              </a:rPr>
              <a:t>Get Funding for R&amp;D</a:t>
            </a:r>
            <a:endParaRPr lang="pt-PT" b="1" dirty="0">
              <a:solidFill>
                <a:srgbClr val="0D7940"/>
              </a:solidFill>
            </a:endParaRPr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000500" y="1830388"/>
            <a:ext cx="4678363" cy="892175"/>
            <a:chOff x="2522" y="799"/>
            <a:chExt cx="2947" cy="562"/>
          </a:xfrm>
        </p:grpSpPr>
        <p:pic>
          <p:nvPicPr>
            <p:cNvPr id="12" name="Picture 12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000500" y="3484563"/>
            <a:ext cx="4678363" cy="892175"/>
            <a:chOff x="2522" y="1335"/>
            <a:chExt cx="2947" cy="562"/>
          </a:xfrm>
        </p:grpSpPr>
        <p:pic>
          <p:nvPicPr>
            <p:cNvPr id="15" name="Picture 15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1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415382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3995936" y="1484784"/>
            <a:ext cx="4678363" cy="892175"/>
            <a:chOff x="2522" y="1256"/>
            <a:chExt cx="2947" cy="562"/>
          </a:xfrm>
        </p:grpSpPr>
        <p:pic>
          <p:nvPicPr>
            <p:cNvPr id="19" name="Picture 1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25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2942" y="1425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21" name="Picture 21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4003675" y="2814638"/>
            <a:ext cx="4678363" cy="892175"/>
            <a:chOff x="2522" y="133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10174">
            <a:off x="2717007" y="2402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84201">
            <a:off x="2628107" y="47394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3951">
            <a:off x="3151188" y="3086100"/>
            <a:ext cx="4079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35"/>
          <p:cNvGrpSpPr>
            <a:grpSpLocks/>
          </p:cNvGrpSpPr>
          <p:nvPr/>
        </p:nvGrpSpPr>
        <p:grpSpPr bwMode="auto">
          <a:xfrm>
            <a:off x="4003675" y="4129088"/>
            <a:ext cx="4678363" cy="892175"/>
            <a:chOff x="2520" y="2886"/>
            <a:chExt cx="2947" cy="562"/>
          </a:xfrm>
        </p:grpSpPr>
        <p:pic>
          <p:nvPicPr>
            <p:cNvPr id="29" name="Picture 36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886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2744" y="3038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1" name="Group 38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32" name="Picture 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2065371">
              <a:off x="1873" y="1707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40"/>
            <p:cNvSpPr>
              <a:spLocks noChangeArrowheads="1"/>
            </p:cNvSpPr>
            <p:nvPr/>
          </p:nvSpPr>
          <p:spPr bwMode="auto">
            <a:xfrm rot="-2065371"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39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283618" y="15689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NEXT STEPS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25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C 0.00382 0.00717 0.01805 0.03472 0.02274 0.0437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0017 -0.0081 0.00087 -0.03819 0.00104 -0.0481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8.33333E-7 -0.01621 8.33333E-7 -0.07732 8.33333E-7 -0.09769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C 8.33333E-7 -0.02385 0.00035 -0.11343 0.00035 -0.1432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342357" y="44346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 rot="1595216">
            <a:off x="76200" y="2030413"/>
            <a:ext cx="3717925" cy="3717925"/>
            <a:chOff x="48" y="1279"/>
            <a:chExt cx="2342" cy="2342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6" name="Picture 9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2471738"/>
            <a:ext cx="2828925" cy="282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6200" y="2030413"/>
            <a:ext cx="3717925" cy="3717925"/>
            <a:chOff x="48" y="1279"/>
            <a:chExt cx="2342" cy="2342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 rot="-1722480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 rot="-3435718">
            <a:off x="76200" y="2030413"/>
            <a:ext cx="3717925" cy="3717925"/>
            <a:chOff x="48" y="1279"/>
            <a:chExt cx="2342" cy="2342"/>
          </a:xfrm>
        </p:grpSpPr>
        <p:pic>
          <p:nvPicPr>
            <p:cNvPr id="14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2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998913" y="1501775"/>
            <a:ext cx="4678362" cy="892175"/>
            <a:chOff x="2522" y="799"/>
            <a:chExt cx="2947" cy="562"/>
          </a:xfrm>
        </p:grpSpPr>
        <p:pic>
          <p:nvPicPr>
            <p:cNvPr id="17" name="Picture 23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99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2942" y="951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998913" y="2814638"/>
            <a:ext cx="4678362" cy="892175"/>
            <a:chOff x="2522" y="1335"/>
            <a:chExt cx="2947" cy="562"/>
          </a:xfrm>
        </p:grpSpPr>
        <p:pic>
          <p:nvPicPr>
            <p:cNvPr id="20" name="Picture 26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2" name="Group 28"/>
          <p:cNvGrpSpPr>
            <a:grpSpLocks/>
          </p:cNvGrpSpPr>
          <p:nvPr/>
        </p:nvGrpSpPr>
        <p:grpSpPr bwMode="auto">
          <a:xfrm>
            <a:off x="3998913" y="4121150"/>
            <a:ext cx="4678362" cy="892175"/>
            <a:chOff x="2522" y="1975"/>
            <a:chExt cx="2947" cy="562"/>
          </a:xfrm>
        </p:grpSpPr>
        <p:pic>
          <p:nvPicPr>
            <p:cNvPr id="23" name="Picture 29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5" name="Group 31"/>
          <p:cNvGrpSpPr>
            <a:grpSpLocks/>
          </p:cNvGrpSpPr>
          <p:nvPr/>
        </p:nvGrpSpPr>
        <p:grpSpPr bwMode="auto">
          <a:xfrm>
            <a:off x="3998913" y="5445125"/>
            <a:ext cx="4678362" cy="892175"/>
            <a:chOff x="2519" y="3268"/>
            <a:chExt cx="2947" cy="562"/>
          </a:xfrm>
        </p:grpSpPr>
        <p:pic>
          <p:nvPicPr>
            <p:cNvPr id="26" name="Picture 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9" y="3268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3035" y="3420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Get Funding for R&amp;D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3995936" y="1124744"/>
            <a:ext cx="4678363" cy="892175"/>
            <a:chOff x="2522" y="760"/>
            <a:chExt cx="2947" cy="562"/>
          </a:xfrm>
        </p:grpSpPr>
        <p:pic>
          <p:nvPicPr>
            <p:cNvPr id="29" name="Picture 3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760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942" y="929"/>
              <a:ext cx="2106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Capture Investment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1" name="Group 43"/>
          <p:cNvGrpSpPr>
            <a:grpSpLocks/>
          </p:cNvGrpSpPr>
          <p:nvPr/>
        </p:nvGrpSpPr>
        <p:grpSpPr bwMode="auto">
          <a:xfrm>
            <a:off x="4003675" y="2378075"/>
            <a:ext cx="4678363" cy="892175"/>
            <a:chOff x="2522" y="1335"/>
            <a:chExt cx="2947" cy="562"/>
          </a:xfrm>
        </p:grpSpPr>
        <p:pic>
          <p:nvPicPr>
            <p:cNvPr id="32" name="Picture 44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33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45"/>
            <p:cNvSpPr>
              <a:spLocks noChangeArrowheads="1"/>
            </p:cNvSpPr>
            <p:nvPr/>
          </p:nvSpPr>
          <p:spPr bwMode="auto">
            <a:xfrm>
              <a:off x="2926" y="1487"/>
              <a:ext cx="213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Build Partnerships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4003675" y="3473450"/>
            <a:ext cx="4678363" cy="892175"/>
            <a:chOff x="2522" y="1975"/>
            <a:chExt cx="2947" cy="562"/>
          </a:xfrm>
        </p:grpSpPr>
        <p:pic>
          <p:nvPicPr>
            <p:cNvPr id="35" name="Picture 47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1975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Rectangle 48"/>
            <p:cNvSpPr>
              <a:spLocks noChangeArrowheads="1"/>
            </p:cNvSpPr>
            <p:nvPr/>
          </p:nvSpPr>
          <p:spPr bwMode="auto">
            <a:xfrm>
              <a:off x="2746" y="2127"/>
              <a:ext cx="2498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Optimize the Model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grpSp>
        <p:nvGrpSpPr>
          <p:cNvPr id="37" name="Group 49"/>
          <p:cNvGrpSpPr>
            <a:grpSpLocks/>
          </p:cNvGrpSpPr>
          <p:nvPr/>
        </p:nvGrpSpPr>
        <p:grpSpPr bwMode="auto">
          <a:xfrm>
            <a:off x="4003675" y="4581525"/>
            <a:ext cx="4678363" cy="892175"/>
            <a:chOff x="2522" y="2314"/>
            <a:chExt cx="2947" cy="562"/>
          </a:xfrm>
        </p:grpSpPr>
        <p:pic>
          <p:nvPicPr>
            <p:cNvPr id="38" name="Picture 50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22" y="2314"/>
              <a:ext cx="2947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3038" y="2467"/>
              <a:ext cx="1914" cy="2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PT" b="1" dirty="0" smtClean="0">
                  <a:solidFill>
                    <a:srgbClr val="0D7940"/>
                  </a:solidFill>
                </a:rPr>
                <a:t>Get Funding for R&amp;D</a:t>
              </a:r>
              <a:endParaRPr lang="pt-PT" b="1" dirty="0">
                <a:solidFill>
                  <a:srgbClr val="0D7940"/>
                </a:solidFill>
              </a:endParaRPr>
            </a:p>
          </p:txBody>
        </p:sp>
      </p:grpSp>
      <p:pic>
        <p:nvPicPr>
          <p:cNvPr id="40" name="Picture 52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3675" y="5661248"/>
            <a:ext cx="46783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53"/>
          <p:cNvSpPr>
            <a:spLocks noChangeArrowheads="1"/>
          </p:cNvSpPr>
          <p:nvPr/>
        </p:nvSpPr>
        <p:spPr bwMode="auto">
          <a:xfrm>
            <a:off x="5106988" y="5884878"/>
            <a:ext cx="247173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PT" b="1" dirty="0" smtClean="0">
                <a:solidFill>
                  <a:srgbClr val="0D7940"/>
                </a:solidFill>
              </a:rPr>
              <a:t>Become a Franchise</a:t>
            </a:r>
            <a:endParaRPr lang="pt-PT" b="1" dirty="0">
              <a:solidFill>
                <a:srgbClr val="0D7940"/>
              </a:solidFill>
            </a:endParaRPr>
          </a:p>
        </p:txBody>
      </p:sp>
      <p:pic>
        <p:nvPicPr>
          <p:cNvPr id="42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201">
            <a:off x="2577307" y="4777581"/>
            <a:ext cx="407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Group 56"/>
          <p:cNvGrpSpPr>
            <a:grpSpLocks/>
          </p:cNvGrpSpPr>
          <p:nvPr/>
        </p:nvGrpSpPr>
        <p:grpSpPr bwMode="auto">
          <a:xfrm rot="1192446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4" name="Picture 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Oval 58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6" name="Group 59"/>
          <p:cNvGrpSpPr>
            <a:grpSpLocks/>
          </p:cNvGrpSpPr>
          <p:nvPr/>
        </p:nvGrpSpPr>
        <p:grpSpPr bwMode="auto">
          <a:xfrm rot="-1102835">
            <a:off x="80963" y="2024063"/>
            <a:ext cx="3717925" cy="3717925"/>
            <a:chOff x="48" y="1279"/>
            <a:chExt cx="2342" cy="2342"/>
          </a:xfrm>
        </p:grpSpPr>
        <p:pic>
          <p:nvPicPr>
            <p:cNvPr id="47" name="Picture 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1" y="2242"/>
              <a:ext cx="2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Oval 61"/>
            <p:cNvSpPr>
              <a:spLocks noChangeArrowheads="1"/>
            </p:cNvSpPr>
            <p:nvPr/>
          </p:nvSpPr>
          <p:spPr bwMode="auto">
            <a:xfrm>
              <a:off x="48" y="1279"/>
              <a:ext cx="2342" cy="234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pic>
        <p:nvPicPr>
          <p:cNvPr id="54" name="Imagem 29" descr="tela_principal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71600" y="3034741"/>
            <a:ext cx="1714526" cy="181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283618" y="15689"/>
            <a:ext cx="6563072" cy="1143000"/>
          </a:xfrm>
        </p:spPr>
        <p:txBody>
          <a:bodyPr/>
          <a:lstStyle/>
          <a:p>
            <a:r>
              <a:rPr lang="pt-BR" dirty="0" smtClean="0"/>
              <a:t>NEXT STEPS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076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3.33333E-6 -1.11111E-6 0.01233 0.02523 0.02465 0.05069 " pathEditMode="relative" ptsTypes="aA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0.00017 -0.00533 0.00052 -0.02593 0.00069 -0.03264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C 0.00017 -0.01065 0.00052 -0.05069 0.00069 -0.0638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0017 -0.01597 0.00086 -0.07569 0.00104 -0.095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0017 -0.02129 0.00052 -0.10092 0.00069 -0.1275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HOW YOU DISCARD </a:t>
            </a:r>
            <a:r>
              <a:rPr lang="en-US" b="1" dirty="0"/>
              <a:t>YOUR E-WASTE *?</a:t>
            </a:r>
            <a:endParaRPr lang="pt-BR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5786454"/>
            <a:ext cx="9144000" cy="41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lang="en-US" sz="2200" b="1" dirty="0"/>
              <a:t>Electronics waste </a:t>
            </a:r>
            <a:r>
              <a:rPr lang="en-US" sz="2200" b="1" dirty="0" smtClean="0"/>
              <a:t>(laptops, batteries</a:t>
            </a:r>
            <a:r>
              <a:rPr lang="en-US" sz="2200" b="1" dirty="0"/>
              <a:t>, printers, chargers, </a:t>
            </a:r>
            <a:r>
              <a:rPr lang="en-US" sz="2200" b="1" dirty="0" smtClean="0"/>
              <a:t>..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.)</a:t>
            </a: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m 4" descr="ma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2037" y="842963"/>
            <a:ext cx="7019925" cy="4746278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33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Thank</a:t>
            </a:r>
            <a:r>
              <a:rPr lang="pt-BR" dirty="0" smtClean="0"/>
              <a:t> </a:t>
            </a:r>
            <a:r>
              <a:rPr lang="pt-BR" dirty="0" err="1" smtClean="0"/>
              <a:t>You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err="1" smtClean="0"/>
              <a:t>Contact</a:t>
            </a:r>
            <a:r>
              <a:rPr lang="pt-BR" dirty="0" smtClean="0"/>
              <a:t>: </a:t>
            </a:r>
            <a:r>
              <a:rPr lang="pt-BR" dirty="0" smtClean="0">
                <a:hlinkClick r:id="rId2"/>
              </a:rPr>
              <a:t>projetos@selletiva.com.br</a:t>
            </a:r>
            <a:endParaRPr lang="pt-BR" dirty="0" smtClean="0"/>
          </a:p>
          <a:p>
            <a:r>
              <a:rPr lang="pt-BR" dirty="0" smtClean="0"/>
              <a:t>+55 85 3088-6171 / 8706-6118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51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DO YOU </a:t>
            </a:r>
            <a:r>
              <a:rPr lang="en-US" b="1" dirty="0"/>
              <a:t>KNOW THE DESTINATION </a:t>
            </a:r>
            <a:r>
              <a:rPr lang="en-US" b="1" dirty="0" smtClean="0"/>
              <a:t>OF YOUR E-WASTE?</a:t>
            </a:r>
            <a:endParaRPr lang="pt-BR" sz="2400" b="1" dirty="0" smtClean="0"/>
          </a:p>
          <a:p>
            <a:pPr marL="457200" lvl="1" indent="0" algn="ctr">
              <a:buNone/>
            </a:pPr>
            <a:endParaRPr lang="pt-BR" sz="2400" b="1" dirty="0" smtClean="0"/>
          </a:p>
          <a:p>
            <a:pPr marL="457200" lvl="1" indent="0" algn="ctr">
              <a:buNone/>
            </a:pPr>
            <a:endParaRPr lang="pt-BR" sz="2400" b="1" dirty="0" smtClean="0"/>
          </a:p>
          <a:p>
            <a:pPr lvl="1" algn="ctr"/>
            <a:endParaRPr lang="pt-BR" sz="2400" b="1" dirty="0" smtClean="0"/>
          </a:p>
          <a:p>
            <a:pPr lvl="1" algn="ctr"/>
            <a:endParaRPr lang="pt-BR" sz="2400" b="1" dirty="0" smtClean="0"/>
          </a:p>
          <a:p>
            <a:pPr lvl="1" algn="ctr"/>
            <a:endParaRPr lang="pt-BR" sz="2400" b="1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776">
            <a:off x="588730" y="1397416"/>
            <a:ext cx="3463383" cy="2597537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571876"/>
            <a:ext cx="4100346" cy="3000396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000" sy="1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4143372" y="6286520"/>
            <a:ext cx="1952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07/12/2012 – 12:09</a:t>
            </a:r>
            <a:endParaRPr lang="pt-B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5375">
            <a:off x="5213834" y="1376069"/>
            <a:ext cx="3537606" cy="2793461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1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4143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/>
              <a:t>WILL YOU CONTINUE TO ACCEPT THIS REALITY?</a:t>
            </a:r>
            <a:endParaRPr lang="pt-BR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marL="457200" lvl="1" indent="0" algn="ctr">
              <a:buNone/>
            </a:pPr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 smtClean="0"/>
          </a:p>
          <a:p>
            <a:pPr lvl="1" algn="ctr"/>
            <a:endParaRPr lang="pt-BR" sz="3200" b="1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06">
            <a:off x="5072117" y="3383036"/>
            <a:ext cx="3604042" cy="2552863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6911">
            <a:off x="369235" y="3320595"/>
            <a:ext cx="3402712" cy="2576882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849">
            <a:off x="2489196" y="1371781"/>
            <a:ext cx="3788571" cy="2528373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000" sy="1000" algn="ctr" rotWithShape="0">
              <a:schemeClr val="bg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Megatech103_PC\Documents\IOCT\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9" y="908720"/>
            <a:ext cx="8535343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4384" y="3717032"/>
            <a:ext cx="975233" cy="530201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577" y="7222"/>
            <a:ext cx="656307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CURRENT </a:t>
            </a:r>
            <a:r>
              <a:rPr lang="en-US" dirty="0"/>
              <a:t>CONTEXT</a:t>
            </a:r>
            <a:endParaRPr lang="pt-BR" dirty="0"/>
          </a:p>
        </p:txBody>
      </p:sp>
      <p:sp>
        <p:nvSpPr>
          <p:cNvPr id="12" name="Rounded Rectangle 11"/>
          <p:cNvSpPr/>
          <p:nvPr/>
        </p:nvSpPr>
        <p:spPr>
          <a:xfrm>
            <a:off x="5292080" y="1290273"/>
            <a:ext cx="3456384" cy="2282743"/>
          </a:xfrm>
          <a:prstGeom prst="roundRect">
            <a:avLst>
              <a:gd name="adj" fmla="val 147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ounded Rectangle 12"/>
          <p:cNvSpPr/>
          <p:nvPr/>
        </p:nvSpPr>
        <p:spPr>
          <a:xfrm>
            <a:off x="5292080" y="3778144"/>
            <a:ext cx="3456384" cy="2387160"/>
          </a:xfrm>
          <a:prstGeom prst="roundRect">
            <a:avLst>
              <a:gd name="adj" fmla="val 147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292080" y="4941168"/>
            <a:ext cx="345638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 smtClean="0"/>
              <a:t>Location of e-waste is unknown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 smtClean="0"/>
              <a:t>High Operational Costs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/>
              <a:t>Lack </a:t>
            </a:r>
            <a:r>
              <a:rPr lang="en-US" sz="1600" dirty="0" smtClean="0"/>
              <a:t>of collection projections</a:t>
            </a:r>
            <a:endParaRPr lang="pt-BR" sz="16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marL="457200" lvl="1" indent="0">
              <a:buFont typeface="Arial" pitchFamily="34" charset="0"/>
              <a:buNone/>
            </a:pPr>
            <a:endParaRPr lang="pt-BR" sz="16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833926"/>
            <a:ext cx="3456384" cy="3035234"/>
          </a:xfrm>
          <a:prstGeom prst="roundRect">
            <a:avLst>
              <a:gd name="adj" fmla="val 147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67544" y="3058064"/>
            <a:ext cx="3384376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Font typeface="Wingdings" panose="05000000000000000000" pitchFamily="2" charset="2"/>
              <a:buChar char="ü"/>
            </a:pPr>
            <a:r>
              <a:rPr lang="pt-BR" sz="1600" dirty="0" smtClean="0"/>
              <a:t>Federal Environmental </a:t>
            </a:r>
            <a:r>
              <a:rPr lang="pt-BR" sz="1600" dirty="0" err="1" smtClean="0"/>
              <a:t>Legislation</a:t>
            </a:r>
            <a:r>
              <a:rPr lang="pt-BR" sz="1600" dirty="0" smtClean="0"/>
              <a:t>: Law 12.305/2010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 smtClean="0"/>
              <a:t>Obligation </a:t>
            </a:r>
            <a:r>
              <a:rPr lang="en-US" sz="1600" dirty="0"/>
              <a:t>to collect 17% of what is produced </a:t>
            </a:r>
            <a:r>
              <a:rPr lang="en-US" sz="1600" dirty="0" smtClean="0"/>
              <a:t>/sold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/>
              <a:t>High cost </a:t>
            </a:r>
            <a:r>
              <a:rPr lang="en-US" sz="1600" dirty="0" smtClean="0"/>
              <a:t>of garbage collection (</a:t>
            </a:r>
            <a:r>
              <a:rPr lang="en-US" sz="1600" dirty="0"/>
              <a:t>Reverse Logistics</a:t>
            </a:r>
            <a:r>
              <a:rPr lang="en-US" sz="1600" dirty="0" smtClean="0"/>
              <a:t>)</a:t>
            </a:r>
            <a:endParaRPr lang="pt-BR" sz="1600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364088" y="2450666"/>
            <a:ext cx="3384376" cy="1122350"/>
          </a:xfrm>
        </p:spPr>
        <p:txBody>
          <a:bodyPr>
            <a:noAutofit/>
          </a:bodyPr>
          <a:lstStyle/>
          <a:p>
            <a:pPr marL="271463" indent="-271463">
              <a:buFont typeface="Wingdings" panose="05000000000000000000" pitchFamily="2" charset="2"/>
              <a:buChar char="ü"/>
            </a:pPr>
            <a:r>
              <a:rPr lang="pt-BR" sz="1600" dirty="0" smtClean="0"/>
              <a:t>1 M tons (2013)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/>
              <a:t>Difficulty in properly </a:t>
            </a:r>
            <a:r>
              <a:rPr lang="en-US" sz="1600" dirty="0" smtClean="0"/>
              <a:t>disposal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 smtClean="0"/>
              <a:t>Pays to discard</a:t>
            </a:r>
            <a:endParaRPr lang="pt-BR" sz="1600" dirty="0"/>
          </a:p>
        </p:txBody>
      </p:sp>
      <p:pic>
        <p:nvPicPr>
          <p:cNvPr id="17" name="Imagem 16" descr="usuarios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7366" y="1431512"/>
            <a:ext cx="1053394" cy="1000132"/>
          </a:xfrm>
          <a:prstGeom prst="rect">
            <a:avLst/>
          </a:prstGeom>
        </p:spPr>
      </p:pic>
      <p:pic>
        <p:nvPicPr>
          <p:cNvPr id="18" name="Imagem 17" descr="cadeia de LR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5882" y="3913141"/>
            <a:ext cx="1708780" cy="1017131"/>
          </a:xfrm>
          <a:prstGeom prst="rect">
            <a:avLst/>
          </a:prstGeom>
        </p:spPr>
      </p:pic>
      <p:pic>
        <p:nvPicPr>
          <p:cNvPr id="19" name="Imagem 18" descr="comercio_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5849" y="2132533"/>
            <a:ext cx="817842" cy="714380"/>
          </a:xfrm>
          <a:prstGeom prst="rect">
            <a:avLst/>
          </a:prstGeom>
        </p:spPr>
      </p:pic>
      <p:pic>
        <p:nvPicPr>
          <p:cNvPr id="16" name="Imagem 15" descr="industria_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0642" y="1918219"/>
            <a:ext cx="108378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8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6" grpId="0"/>
      <p:bldP spid="26" grpId="1"/>
      <p:bldP spid="4" grpId="0" animBg="1"/>
      <p:bldP spid="29" grpId="0"/>
      <p:bldP spid="29" grpId="1"/>
      <p:bldP spid="22" grpId="0" uiExpand="1" build="p"/>
      <p:bldP spid="22" grpId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Megatech103_PC\Documents\IOCT\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9" y="908720"/>
            <a:ext cx="8535343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4384" y="3717032"/>
            <a:ext cx="975233" cy="530201"/>
          </a:xfrm>
          <a:prstGeom prst="rect">
            <a:avLst/>
          </a:prstGeom>
          <a:effectLst>
            <a:glow rad="241300">
              <a:schemeClr val="bg1"/>
            </a:glow>
            <a:outerShdw blurRad="1270000" dist="50800" dir="5400000" sx="115000" sy="115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577" y="7222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MODEL (Cloud-</a:t>
            </a:r>
            <a:r>
              <a:rPr lang="en-US" dirty="0" err="1"/>
              <a:t>Saas</a:t>
            </a:r>
            <a:r>
              <a:rPr lang="en-US" dirty="0"/>
              <a:t>)</a:t>
            </a:r>
            <a:endParaRPr lang="pt-BR" dirty="0"/>
          </a:p>
        </p:txBody>
      </p:sp>
      <p:sp>
        <p:nvSpPr>
          <p:cNvPr id="12" name="Rounded Rectangle 11"/>
          <p:cNvSpPr/>
          <p:nvPr/>
        </p:nvSpPr>
        <p:spPr>
          <a:xfrm>
            <a:off x="5292080" y="1290273"/>
            <a:ext cx="3456384" cy="2282743"/>
          </a:xfrm>
          <a:prstGeom prst="roundRect">
            <a:avLst>
              <a:gd name="adj" fmla="val 147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ounded Rectangle 12"/>
          <p:cNvSpPr/>
          <p:nvPr/>
        </p:nvSpPr>
        <p:spPr>
          <a:xfrm>
            <a:off x="5292080" y="3778144"/>
            <a:ext cx="3456384" cy="2387160"/>
          </a:xfrm>
          <a:prstGeom prst="roundRect">
            <a:avLst>
              <a:gd name="adj" fmla="val 147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292080" y="4941168"/>
            <a:ext cx="3456384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Font typeface="Wingdings" panose="05000000000000000000" pitchFamily="2" charset="2"/>
              <a:buChar char="ü"/>
            </a:pPr>
            <a:r>
              <a:rPr lang="pt-BR" sz="1600" dirty="0"/>
              <a:t>e-</a:t>
            </a:r>
            <a:r>
              <a:rPr lang="pt-BR" sz="1600" dirty="0" err="1"/>
              <a:t>waste</a:t>
            </a:r>
            <a:r>
              <a:rPr lang="pt-BR" sz="1600" dirty="0"/>
              <a:t> </a:t>
            </a:r>
            <a:r>
              <a:rPr lang="pt-BR" sz="1600" dirty="0" err="1"/>
              <a:t>Location</a:t>
            </a:r>
            <a:endParaRPr lang="pt-BR" sz="1600" dirty="0"/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/>
              <a:t>Optimizing Costs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/>
              <a:t>Controlled growth of infrastructure Collection</a:t>
            </a:r>
            <a:endParaRPr lang="pt-BR" sz="1600" dirty="0"/>
          </a:p>
          <a:p>
            <a:pPr lvl="1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marL="457200" lvl="1" indent="0">
              <a:buFont typeface="Arial" pitchFamily="34" charset="0"/>
              <a:buNone/>
            </a:pPr>
            <a:endParaRPr lang="pt-BR" sz="16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6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pt-BR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395536" y="1833926"/>
            <a:ext cx="3456384" cy="3035234"/>
          </a:xfrm>
          <a:prstGeom prst="roundRect">
            <a:avLst>
              <a:gd name="adj" fmla="val 1471"/>
            </a:avLst>
          </a:prstGeom>
          <a:solidFill>
            <a:schemeClr val="bg1">
              <a:alpha val="60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67544" y="3058064"/>
            <a:ext cx="3384376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Font typeface="Wingdings" panose="05000000000000000000" pitchFamily="2" charset="2"/>
              <a:buChar char="ü"/>
            </a:pPr>
            <a:r>
              <a:rPr lang="pt-BR" sz="1600" dirty="0" err="1"/>
              <a:t>Attendance</a:t>
            </a:r>
            <a:r>
              <a:rPr lang="pt-BR" sz="1600" dirty="0"/>
              <a:t> </a:t>
            </a:r>
            <a:r>
              <a:rPr lang="pt-BR" sz="1600" dirty="0" err="1"/>
              <a:t>to</a:t>
            </a:r>
            <a:r>
              <a:rPr lang="pt-BR" sz="1600" dirty="0"/>
              <a:t> Federal Law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/>
              <a:t>Decreased cost for gathering e-waste 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/>
              <a:t>Information Disposal of produced/sold products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/>
              <a:t>Customer Loyalty</a:t>
            </a:r>
            <a:endParaRPr lang="pt-BR" sz="1600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5364088" y="2450666"/>
            <a:ext cx="3384376" cy="1122350"/>
          </a:xfrm>
        </p:spPr>
        <p:txBody>
          <a:bodyPr>
            <a:noAutofit/>
          </a:bodyPr>
          <a:lstStyle/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/>
              <a:t>Facility to properly dispose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/>
              <a:t>Bonus to discard</a:t>
            </a:r>
          </a:p>
          <a:p>
            <a:pPr marL="271463" indent="-271463">
              <a:buFont typeface="Wingdings" panose="05000000000000000000" pitchFamily="2" charset="2"/>
              <a:buChar char="ü"/>
            </a:pPr>
            <a:r>
              <a:rPr lang="en-US" sz="1600" dirty="0"/>
              <a:t>Environmental awareness</a:t>
            </a:r>
            <a:endParaRPr lang="pt-BR" sz="1600" dirty="0"/>
          </a:p>
        </p:txBody>
      </p:sp>
      <p:pic>
        <p:nvPicPr>
          <p:cNvPr id="17" name="Imagem 16" descr="usuarios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7366" y="1431512"/>
            <a:ext cx="1053394" cy="1000132"/>
          </a:xfrm>
          <a:prstGeom prst="rect">
            <a:avLst/>
          </a:prstGeom>
        </p:spPr>
      </p:pic>
      <p:pic>
        <p:nvPicPr>
          <p:cNvPr id="18" name="Imagem 17" descr="cadeia de LR_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5882" y="3913141"/>
            <a:ext cx="1708780" cy="1017131"/>
          </a:xfrm>
          <a:prstGeom prst="rect">
            <a:avLst/>
          </a:prstGeom>
        </p:spPr>
      </p:pic>
      <p:pic>
        <p:nvPicPr>
          <p:cNvPr id="19" name="Imagem 18" descr="comercio_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5849" y="2132533"/>
            <a:ext cx="817842" cy="714380"/>
          </a:xfrm>
          <a:prstGeom prst="rect">
            <a:avLst/>
          </a:prstGeom>
        </p:spPr>
      </p:pic>
      <p:pic>
        <p:nvPicPr>
          <p:cNvPr id="16" name="Imagem 15" descr="industria_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0642" y="1918219"/>
            <a:ext cx="1083785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92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286116" y="6072206"/>
            <a:ext cx="251434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008000"/>
                </a:solidFill>
                <a:hlinkClick r:id="rId3"/>
              </a:rPr>
              <a:t>www.selletiva.com.br</a:t>
            </a:r>
            <a:endParaRPr lang="pt-BR" sz="2000" b="1" dirty="0">
              <a:solidFill>
                <a:srgbClr val="008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6239" y="15689"/>
            <a:ext cx="6563072" cy="1143000"/>
          </a:xfrm>
        </p:spPr>
        <p:txBody>
          <a:bodyPr/>
          <a:lstStyle/>
          <a:p>
            <a:r>
              <a:rPr lang="pt-BR" dirty="0" smtClean="0"/>
              <a:t>SOLUTION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9" y="1260216"/>
            <a:ext cx="8222779" cy="4524794"/>
          </a:xfrm>
          <a:prstGeom prst="rect">
            <a:avLst/>
          </a:prstGeom>
          <a:noFill/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baixo 4"/>
          <p:cNvSpPr/>
          <p:nvPr/>
        </p:nvSpPr>
        <p:spPr>
          <a:xfrm rot="1428966">
            <a:off x="1486110" y="3239168"/>
            <a:ext cx="1242558" cy="1961544"/>
          </a:xfrm>
          <a:prstGeom prst="downArrow">
            <a:avLst/>
          </a:prstGeom>
          <a:solidFill>
            <a:srgbClr val="1F07AD">
              <a:alpha val="80000"/>
            </a:srgbClr>
          </a:solidFill>
          <a:ln>
            <a:gradFill>
              <a:gsLst>
                <a:gs pos="0">
                  <a:schemeClr val="tx1">
                    <a:lumMod val="95000"/>
                    <a:lumOff val="5000"/>
                    <a:alpha val="3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5400000">
            <a:off x="6324534" y="5363130"/>
            <a:ext cx="885368" cy="1961544"/>
          </a:xfrm>
          <a:prstGeom prst="downArrow">
            <a:avLst/>
          </a:prstGeom>
          <a:solidFill>
            <a:srgbClr val="1F07AD">
              <a:alpha val="80000"/>
            </a:srgbClr>
          </a:solidFill>
          <a:ln>
            <a:gradFill>
              <a:gsLst>
                <a:gs pos="0">
                  <a:schemeClr val="tx1">
                    <a:lumMod val="95000"/>
                    <a:lumOff val="5000"/>
                    <a:alpha val="38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prstMaterial="translucent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7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046 L 0.05521 -0.05324 C 0.06684 -0.06528 0.0842 -0.07199 0.10243 -0.07199 C 0.12309 -0.07199 0.13959 -0.06528 0.15122 -0.05324 L 0.2066 0.0004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6 0.00046 L 0.25712 -0.06852 C 0.26788 -0.08403 0.28368 -0.09259 0.30018 -0.09259 C 0.3191 -0.09259 0.3342 -0.08403 0.34497 -0.06852 L 0.39566 0.00046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66 0.00046 L 0.45886 -0.05278 C 0.47222 -0.06482 0.49202 -0.07153 0.51268 -0.07153 C 0.53629 -0.07153 0.55521 -0.06482 0.56858 -0.05278 L 0.63195 0.0004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7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25"/>
          <p:cNvGraphicFramePr/>
          <p:nvPr/>
        </p:nvGraphicFramePr>
        <p:xfrm>
          <a:off x="1777936" y="548110"/>
          <a:ext cx="5616607" cy="4752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357290" y="15342"/>
            <a:ext cx="6562725" cy="1143000"/>
          </a:xfrm>
        </p:spPr>
        <p:txBody>
          <a:bodyPr/>
          <a:lstStyle/>
          <a:p>
            <a:r>
              <a:rPr lang="pt-BR" dirty="0" smtClean="0"/>
              <a:t>TIMELINE</a:t>
            </a:r>
          </a:p>
        </p:txBody>
      </p:sp>
      <p:sp>
        <p:nvSpPr>
          <p:cNvPr id="18" name="Elipse 17"/>
          <p:cNvSpPr/>
          <p:nvPr/>
        </p:nvSpPr>
        <p:spPr>
          <a:xfrm>
            <a:off x="258010" y="5857892"/>
            <a:ext cx="126000" cy="12600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50000"/>
              <a:hueOff val="107022"/>
              <a:satOff val="-1708"/>
              <a:lumOff val="16443"/>
              <a:alphaOff val="0"/>
            </a:schemeClr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</p:sp>
      <p:sp>
        <p:nvSpPr>
          <p:cNvPr id="20486" name="TextBox 45"/>
          <p:cNvSpPr txBox="1">
            <a:spLocks noChangeArrowheads="1"/>
          </p:cNvSpPr>
          <p:nvPr/>
        </p:nvSpPr>
        <p:spPr bwMode="auto">
          <a:xfrm>
            <a:off x="428596" y="5715016"/>
            <a:ext cx="62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err="1" smtClean="0">
                <a:latin typeface="Calibri" pitchFamily="34" charset="0"/>
              </a:rPr>
              <a:t>Master’s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Thesis</a:t>
            </a:r>
            <a:r>
              <a:rPr lang="pt-BR" dirty="0" smtClean="0">
                <a:latin typeface="Calibri" pitchFamily="34" charset="0"/>
              </a:rPr>
              <a:t> (Federal </a:t>
            </a:r>
            <a:r>
              <a:rPr lang="pt-BR" dirty="0" err="1" smtClean="0">
                <a:latin typeface="Calibri" pitchFamily="34" charset="0"/>
              </a:rPr>
              <a:t>University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of</a:t>
            </a:r>
            <a:r>
              <a:rPr lang="pt-BR" dirty="0" smtClean="0">
                <a:latin typeface="Calibri" pitchFamily="34" charset="0"/>
              </a:rPr>
              <a:t> Ceará - UFC) –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Fortaleza/PE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88" name="TextBox 45"/>
          <p:cNvSpPr txBox="1">
            <a:spLocks noChangeArrowheads="1"/>
          </p:cNvSpPr>
          <p:nvPr/>
        </p:nvSpPr>
        <p:spPr bwMode="auto">
          <a:xfrm>
            <a:off x="1000100" y="5214950"/>
            <a:ext cx="6029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2nd </a:t>
            </a:r>
            <a:r>
              <a:rPr lang="pt-BR" dirty="0" err="1" smtClean="0">
                <a:latin typeface="Calibri" pitchFamily="34" charset="0"/>
              </a:rPr>
              <a:t>Place</a:t>
            </a:r>
            <a:r>
              <a:rPr lang="pt-BR" dirty="0" smtClean="0">
                <a:latin typeface="Calibri" pitchFamily="34" charset="0"/>
              </a:rPr>
              <a:t> - </a:t>
            </a:r>
            <a:r>
              <a:rPr lang="pt-BR" dirty="0" err="1" smtClean="0">
                <a:latin typeface="Calibri" pitchFamily="34" charset="0"/>
              </a:rPr>
              <a:t>Challenge</a:t>
            </a:r>
            <a:r>
              <a:rPr lang="pt-BR" dirty="0" smtClean="0">
                <a:latin typeface="Calibri" pitchFamily="34" charset="0"/>
              </a:rPr>
              <a:t> </a:t>
            </a:r>
            <a:r>
              <a:rPr lang="pt-BR" dirty="0" err="1" smtClean="0">
                <a:latin typeface="Calibri" pitchFamily="34" charset="0"/>
              </a:rPr>
              <a:t>GreenPeace</a:t>
            </a:r>
            <a:r>
              <a:rPr lang="pt-BR" dirty="0" smtClean="0">
                <a:latin typeface="Calibri" pitchFamily="34" charset="0"/>
              </a:rPr>
              <a:t> - Porto Digital –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Recife/PE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89" name="TextBox 45"/>
          <p:cNvSpPr txBox="1">
            <a:spLocks noChangeArrowheads="1"/>
          </p:cNvSpPr>
          <p:nvPr/>
        </p:nvSpPr>
        <p:spPr bwMode="auto">
          <a:xfrm>
            <a:off x="1500166" y="4687174"/>
            <a:ext cx="3510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err="1" smtClean="0">
                <a:latin typeface="Calibri" pitchFamily="34" charset="0"/>
              </a:rPr>
              <a:t>Incubation</a:t>
            </a:r>
            <a:r>
              <a:rPr lang="pt-BR" dirty="0" smtClean="0">
                <a:latin typeface="Calibri" pitchFamily="34" charset="0"/>
              </a:rPr>
              <a:t> Porto Digital –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Recife/PE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91" name="TextBox 45"/>
          <p:cNvSpPr txBox="1">
            <a:spLocks noChangeArrowheads="1"/>
          </p:cNvSpPr>
          <p:nvPr/>
        </p:nvSpPr>
        <p:spPr bwMode="auto">
          <a:xfrm>
            <a:off x="2285984" y="4143380"/>
            <a:ext cx="5393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1st </a:t>
            </a:r>
            <a:r>
              <a:rPr lang="pt-BR" b="1" dirty="0" err="1" smtClean="0">
                <a:latin typeface="Calibri" pitchFamily="34" charset="0"/>
              </a:rPr>
              <a:t>Place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>
                <a:latin typeface="Calibri" pitchFamily="34" charset="0"/>
              </a:rPr>
              <a:t>– </a:t>
            </a:r>
            <a:r>
              <a:rPr lang="pt-BR" b="1" dirty="0" err="1" smtClean="0">
                <a:latin typeface="Calibri" pitchFamily="34" charset="0"/>
              </a:rPr>
              <a:t>Challenge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 err="1" smtClean="0">
                <a:latin typeface="Calibri" pitchFamily="34" charset="0"/>
              </a:rPr>
              <a:t>Brazil</a:t>
            </a:r>
            <a:r>
              <a:rPr lang="pt-BR" b="1" dirty="0" smtClean="0">
                <a:latin typeface="Calibri" pitchFamily="34" charset="0"/>
              </a:rPr>
              <a:t> </a:t>
            </a:r>
            <a:r>
              <a:rPr lang="pt-BR" b="1" dirty="0">
                <a:latin typeface="Calibri" pitchFamily="34" charset="0"/>
              </a:rPr>
              <a:t>(CE/PI/MA</a:t>
            </a:r>
            <a:r>
              <a:rPr lang="pt-BR" b="1" dirty="0" smtClean="0">
                <a:latin typeface="Calibri" pitchFamily="34" charset="0"/>
              </a:rPr>
              <a:t>) – </a:t>
            </a:r>
            <a:r>
              <a:rPr lang="pt-BR" b="1" dirty="0" smtClean="0">
                <a:solidFill>
                  <a:srgbClr val="008000"/>
                </a:solidFill>
                <a:latin typeface="Calibri" pitchFamily="34" charset="0"/>
              </a:rPr>
              <a:t>Fortaleza /CE</a:t>
            </a:r>
            <a:endParaRPr lang="pt-BR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93" name="TextBox 45"/>
          <p:cNvSpPr txBox="1">
            <a:spLocks noChangeArrowheads="1"/>
          </p:cNvSpPr>
          <p:nvPr/>
        </p:nvSpPr>
        <p:spPr bwMode="auto">
          <a:xfrm>
            <a:off x="3071802" y="3643314"/>
            <a:ext cx="48277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4th Place - Eco-Smart Cities Challenge –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</a:rPr>
              <a:t>Recife/PE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4687743" y="2654873"/>
            <a:ext cx="306000" cy="306000"/>
          </a:xfrm>
          <a:prstGeom prst="ellipse">
            <a:avLst/>
          </a:prstGeom>
          <a:gradFill>
            <a:gsLst>
              <a:gs pos="0">
                <a:srgbClr val="258B17"/>
              </a:gs>
              <a:gs pos="100000">
                <a:srgbClr val="28CA1C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0498" name="TextBox 45"/>
          <p:cNvSpPr txBox="1">
            <a:spLocks noChangeArrowheads="1"/>
          </p:cNvSpPr>
          <p:nvPr/>
        </p:nvSpPr>
        <p:spPr bwMode="auto">
          <a:xfrm>
            <a:off x="5357818" y="2702478"/>
            <a:ext cx="357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1ª </a:t>
            </a:r>
            <a:r>
              <a:rPr lang="pt-BR" dirty="0" err="1" smtClean="0">
                <a:latin typeface="Calibri" pitchFamily="34" charset="0"/>
              </a:rPr>
              <a:t>Stage</a:t>
            </a:r>
            <a:r>
              <a:rPr lang="pt-BR" dirty="0" smtClean="0">
                <a:latin typeface="Calibri" pitchFamily="34" charset="0"/>
              </a:rPr>
              <a:t> SINBRACS -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Brasília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0499" name="TextBox 45"/>
          <p:cNvSpPr txBox="1">
            <a:spLocks noChangeArrowheads="1"/>
          </p:cNvSpPr>
          <p:nvPr/>
        </p:nvSpPr>
        <p:spPr bwMode="auto">
          <a:xfrm>
            <a:off x="4067944" y="3143248"/>
            <a:ext cx="4022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smtClean="0">
                <a:latin typeface="Calibri" pitchFamily="34" charset="0"/>
              </a:rPr>
              <a:t>UKTI </a:t>
            </a:r>
            <a:r>
              <a:rPr lang="pt-BR" dirty="0" err="1" smtClean="0">
                <a:latin typeface="Calibri" pitchFamily="34" charset="0"/>
              </a:rPr>
              <a:t>Finalist</a:t>
            </a:r>
            <a:r>
              <a:rPr lang="pt-BR" dirty="0" smtClean="0">
                <a:latin typeface="Calibri" pitchFamily="34" charset="0"/>
              </a:rPr>
              <a:t> – Porto Digital – </a:t>
            </a:r>
            <a:r>
              <a:rPr lang="pt-BR" dirty="0" smtClean="0">
                <a:solidFill>
                  <a:srgbClr val="008000"/>
                </a:solidFill>
                <a:latin typeface="Calibri" pitchFamily="34" charset="0"/>
              </a:rPr>
              <a:t>Recife /PE</a:t>
            </a:r>
            <a:endParaRPr lang="pt-BR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8355041" y="1214422"/>
            <a:ext cx="360363" cy="360362"/>
          </a:xfrm>
          <a:prstGeom prst="ellipse">
            <a:avLst/>
          </a:prstGeom>
          <a:gradFill>
            <a:gsLst>
              <a:gs pos="0">
                <a:srgbClr val="258B17"/>
              </a:gs>
              <a:gs pos="100000">
                <a:srgbClr val="28CA1C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0501" name="TextBox 45"/>
          <p:cNvSpPr txBox="1">
            <a:spLocks noChangeArrowheads="1"/>
          </p:cNvSpPr>
          <p:nvPr/>
        </p:nvSpPr>
        <p:spPr bwMode="auto">
          <a:xfrm>
            <a:off x="7927513" y="1571612"/>
            <a:ext cx="1216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err="1" smtClean="0">
                <a:latin typeface="Calibri" pitchFamily="34" charset="0"/>
              </a:rPr>
              <a:t>Production</a:t>
            </a:r>
            <a:endParaRPr lang="pt-BR" dirty="0">
              <a:latin typeface="Calibri" pitchFamily="34" charset="0"/>
            </a:endParaRPr>
          </a:p>
        </p:txBody>
      </p:sp>
      <p:sp>
        <p:nvSpPr>
          <p:cNvPr id="20502" name="TextBox 42"/>
          <p:cNvSpPr txBox="1">
            <a:spLocks noChangeArrowheads="1"/>
          </p:cNvSpPr>
          <p:nvPr/>
        </p:nvSpPr>
        <p:spPr bwMode="auto">
          <a:xfrm>
            <a:off x="0" y="6000768"/>
            <a:ext cx="8098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latin typeface="Calibri" pitchFamily="34" charset="0"/>
              </a:rPr>
              <a:t>08/2012</a:t>
            </a:r>
          </a:p>
        </p:txBody>
      </p:sp>
      <p:sp>
        <p:nvSpPr>
          <p:cNvPr id="20503" name="TextBox 42"/>
          <p:cNvSpPr txBox="1">
            <a:spLocks noChangeArrowheads="1"/>
          </p:cNvSpPr>
          <p:nvPr/>
        </p:nvSpPr>
        <p:spPr bwMode="auto">
          <a:xfrm>
            <a:off x="-44450" y="2460454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8000"/>
                </a:solidFill>
                <a:latin typeface="Calibri" pitchFamily="34" charset="0"/>
              </a:rPr>
              <a:t>TODAY(11/2013</a:t>
            </a:r>
            <a:r>
              <a:rPr lang="pt-BR" b="1" dirty="0">
                <a:solidFill>
                  <a:srgbClr val="008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0504" name="TextBox 42"/>
          <p:cNvSpPr txBox="1">
            <a:spLocks noChangeArrowheads="1"/>
          </p:cNvSpPr>
          <p:nvPr/>
        </p:nvSpPr>
        <p:spPr bwMode="auto">
          <a:xfrm>
            <a:off x="8026571" y="813504"/>
            <a:ext cx="9861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 dirty="0" smtClean="0">
                <a:latin typeface="Calibri" pitchFamily="34" charset="0"/>
              </a:rPr>
              <a:t>05/2014</a:t>
            </a:r>
            <a:endParaRPr lang="pt-BR" b="1" dirty="0">
              <a:latin typeface="Calibri" pitchFamily="34" charset="0"/>
            </a:endParaRPr>
          </a:p>
        </p:txBody>
      </p:sp>
      <p:cxnSp>
        <p:nvCxnSpPr>
          <p:cNvPr id="70" name="Conector reto 69"/>
          <p:cNvCxnSpPr/>
          <p:nvPr/>
        </p:nvCxnSpPr>
        <p:spPr>
          <a:xfrm>
            <a:off x="-180975" y="2746926"/>
            <a:ext cx="957738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5"/>
          <p:cNvSpPr txBox="1"/>
          <p:nvPr/>
        </p:nvSpPr>
        <p:spPr>
          <a:xfrm>
            <a:off x="2714612" y="2071678"/>
            <a:ext cx="312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Release Version 1.5 (</a:t>
            </a:r>
            <a:r>
              <a:rPr lang="pt-BR" dirty="0" err="1" smtClean="0"/>
              <a:t>Prototype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3" name="Elipse 32"/>
          <p:cNvSpPr/>
          <p:nvPr/>
        </p:nvSpPr>
        <p:spPr>
          <a:xfrm>
            <a:off x="5936965" y="2113243"/>
            <a:ext cx="324000" cy="324000"/>
          </a:xfrm>
          <a:prstGeom prst="ellipse">
            <a:avLst/>
          </a:prstGeom>
          <a:gradFill>
            <a:gsLst>
              <a:gs pos="0">
                <a:srgbClr val="258B17"/>
              </a:gs>
              <a:gs pos="100000">
                <a:srgbClr val="28CA1C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37" name="TextBox 45"/>
          <p:cNvSpPr txBox="1"/>
          <p:nvPr/>
        </p:nvSpPr>
        <p:spPr>
          <a:xfrm>
            <a:off x="4093309" y="1571612"/>
            <a:ext cx="2979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Opening</a:t>
            </a:r>
            <a:r>
              <a:rPr lang="pt-BR" dirty="0" smtClean="0"/>
              <a:t> </a:t>
            </a:r>
            <a:r>
              <a:rPr lang="pt-BR" dirty="0" err="1" smtClean="0"/>
              <a:t>Company</a:t>
            </a:r>
            <a:r>
              <a:rPr lang="pt-BR" dirty="0" smtClean="0"/>
              <a:t> (Recife-PE)</a:t>
            </a:r>
            <a:endParaRPr lang="pt-BR" dirty="0"/>
          </a:p>
        </p:txBody>
      </p:sp>
      <p:sp>
        <p:nvSpPr>
          <p:cNvPr id="40" name="Elipse 39"/>
          <p:cNvSpPr/>
          <p:nvPr/>
        </p:nvSpPr>
        <p:spPr>
          <a:xfrm>
            <a:off x="7143768" y="1643050"/>
            <a:ext cx="324000" cy="324000"/>
          </a:xfrm>
          <a:prstGeom prst="ellipse">
            <a:avLst/>
          </a:prstGeom>
          <a:gradFill>
            <a:gsLst>
              <a:gs pos="0">
                <a:srgbClr val="258B17"/>
              </a:gs>
              <a:gs pos="100000">
                <a:srgbClr val="28CA1C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" name="5-Point Star 1"/>
          <p:cNvSpPr/>
          <p:nvPr/>
        </p:nvSpPr>
        <p:spPr>
          <a:xfrm>
            <a:off x="3563888" y="3140968"/>
            <a:ext cx="335867" cy="335867"/>
          </a:xfrm>
          <a:prstGeom prst="star5">
            <a:avLst/>
          </a:prstGeom>
          <a:gradFill>
            <a:gsLst>
              <a:gs pos="0">
                <a:srgbClr val="5E861E"/>
              </a:gs>
              <a:gs pos="50000">
                <a:srgbClr val="A6D434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5-Point Star 28"/>
          <p:cNvSpPr/>
          <p:nvPr/>
        </p:nvSpPr>
        <p:spPr>
          <a:xfrm>
            <a:off x="2579949" y="3645024"/>
            <a:ext cx="335867" cy="335867"/>
          </a:xfrm>
          <a:prstGeom prst="star5">
            <a:avLst/>
          </a:prstGeom>
          <a:gradFill>
            <a:gsLst>
              <a:gs pos="0">
                <a:srgbClr val="5E861E"/>
              </a:gs>
              <a:gs pos="50000">
                <a:srgbClr val="A6D434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5-Point Star 30"/>
          <p:cNvSpPr/>
          <p:nvPr/>
        </p:nvSpPr>
        <p:spPr>
          <a:xfrm>
            <a:off x="1835696" y="4143380"/>
            <a:ext cx="324000" cy="324000"/>
          </a:xfrm>
          <a:prstGeom prst="star5">
            <a:avLst/>
          </a:prstGeom>
          <a:gradFill>
            <a:gsLst>
              <a:gs pos="0">
                <a:srgbClr val="5E861E"/>
              </a:gs>
              <a:gs pos="50000">
                <a:srgbClr val="A6D434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‘</a:t>
            </a:r>
          </a:p>
        </p:txBody>
      </p:sp>
      <p:sp>
        <p:nvSpPr>
          <p:cNvPr id="35" name="5-Point Star 34"/>
          <p:cNvSpPr/>
          <p:nvPr/>
        </p:nvSpPr>
        <p:spPr>
          <a:xfrm>
            <a:off x="1187624" y="4725144"/>
            <a:ext cx="252000" cy="252000"/>
          </a:xfrm>
          <a:prstGeom prst="star5">
            <a:avLst/>
          </a:prstGeom>
          <a:gradFill>
            <a:gsLst>
              <a:gs pos="0">
                <a:srgbClr val="5E861E"/>
              </a:gs>
              <a:gs pos="50000">
                <a:srgbClr val="A6D434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‘</a:t>
            </a:r>
          </a:p>
        </p:txBody>
      </p:sp>
      <p:sp>
        <p:nvSpPr>
          <p:cNvPr id="42" name="5-Point Star 41"/>
          <p:cNvSpPr/>
          <p:nvPr/>
        </p:nvSpPr>
        <p:spPr>
          <a:xfrm>
            <a:off x="626972" y="5291616"/>
            <a:ext cx="216000" cy="216000"/>
          </a:xfrm>
          <a:prstGeom prst="star5">
            <a:avLst/>
          </a:prstGeom>
          <a:gradFill>
            <a:gsLst>
              <a:gs pos="0">
                <a:srgbClr val="5E861E"/>
              </a:gs>
              <a:gs pos="50000">
                <a:srgbClr val="A6D434"/>
              </a:gs>
              <a:gs pos="100000">
                <a:srgbClr val="FFFF00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39" y="15689"/>
            <a:ext cx="6563072" cy="1143000"/>
          </a:xfrm>
        </p:spPr>
        <p:txBody>
          <a:bodyPr/>
          <a:lstStyle/>
          <a:p>
            <a:r>
              <a:rPr lang="pt-BR" dirty="0" smtClean="0"/>
              <a:t>COMPETITIVE ADVANTAGES</a:t>
            </a:r>
            <a:endParaRPr lang="pt-BR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12470" y="1243359"/>
            <a:ext cx="7704856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900" dirty="0" smtClean="0"/>
          </a:p>
          <a:p>
            <a:pPr lvl="1">
              <a:buBlip>
                <a:blip r:embed="rId2"/>
              </a:buBlip>
            </a:pPr>
            <a:r>
              <a:rPr lang="en-US" dirty="0" smtClean="0"/>
              <a:t>Low investment in fixed assets</a:t>
            </a:r>
            <a:r>
              <a:rPr lang="pt-BR" dirty="0" smtClean="0"/>
              <a:t>; </a:t>
            </a:r>
          </a:p>
          <a:p>
            <a:pPr lvl="1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pt-BR" dirty="0" err="1" smtClean="0"/>
              <a:t>Potencialization</a:t>
            </a:r>
            <a:r>
              <a:rPr lang="pt-BR" dirty="0" smtClean="0"/>
              <a:t> </a:t>
            </a:r>
            <a:r>
              <a:rPr lang="en-US" dirty="0" smtClean="0"/>
              <a:t>of the current chain actors</a:t>
            </a:r>
            <a:r>
              <a:rPr lang="pt-BR" dirty="0" smtClean="0"/>
              <a:t>;</a:t>
            </a:r>
          </a:p>
          <a:p>
            <a:pPr lvl="1">
              <a:buBlip>
                <a:blip r:embed="rId2"/>
              </a:buBlip>
            </a:pPr>
            <a:endParaRPr lang="pt-BR" dirty="0"/>
          </a:p>
          <a:p>
            <a:pPr lvl="1">
              <a:buBlip>
                <a:blip r:embed="rId2"/>
              </a:buBlip>
            </a:pPr>
            <a:r>
              <a:rPr lang="pt-BR" dirty="0" err="1" smtClean="0"/>
              <a:t>Easy</a:t>
            </a:r>
            <a:r>
              <a:rPr lang="pt-BR" dirty="0" smtClean="0"/>
              <a:t> replication (</a:t>
            </a:r>
            <a:r>
              <a:rPr lang="pt-BR" dirty="0" err="1" smtClean="0"/>
              <a:t>National</a:t>
            </a:r>
            <a:r>
              <a:rPr lang="pt-BR" dirty="0" smtClean="0"/>
              <a:t> / </a:t>
            </a:r>
            <a:r>
              <a:rPr lang="pt-BR" dirty="0" err="1" smtClean="0"/>
              <a:t>International</a:t>
            </a:r>
            <a:r>
              <a:rPr lang="pt-BR" dirty="0" smtClean="0"/>
              <a:t>);</a:t>
            </a:r>
          </a:p>
          <a:p>
            <a:pPr marL="457200" lvl="1" indent="0">
              <a:buBlip>
                <a:blip r:embed="rId2"/>
              </a:buBlip>
            </a:pPr>
            <a:endParaRPr lang="pt-BR" dirty="0" smtClean="0"/>
          </a:p>
          <a:p>
            <a:pPr lvl="1">
              <a:buBlip>
                <a:blip r:embed="rId2"/>
              </a:buBlip>
            </a:pPr>
            <a:r>
              <a:rPr lang="en-US" dirty="0" smtClean="0">
                <a:solidFill>
                  <a:srgbClr val="FF0000"/>
                </a:solidFill>
              </a:rPr>
              <a:t>Subvention Funds ($125,000.00 - 01/2014) FUNCAP – </a:t>
            </a:r>
            <a:r>
              <a:rPr lang="en-US" dirty="0" err="1" smtClean="0">
                <a:solidFill>
                  <a:srgbClr val="FF0000"/>
                </a:solidFill>
              </a:rPr>
              <a:t>Ceará</a:t>
            </a:r>
            <a:r>
              <a:rPr lang="en-US" dirty="0" smtClean="0">
                <a:solidFill>
                  <a:srgbClr val="FF0000"/>
                </a:solidFill>
              </a:rPr>
              <a:t> State Government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</a:p>
          <a:p>
            <a:pPr marL="457200" lvl="1" indent="0">
              <a:buNone/>
            </a:pPr>
            <a:endParaRPr lang="pt-BR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pt-BR" dirty="0" smtClean="0"/>
          </a:p>
          <a:p>
            <a:pPr lvl="1">
              <a:buBlip>
                <a:blip r:embed="rId3"/>
              </a:buBlip>
            </a:pPr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55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586</Words>
  <Application>Microsoft Office PowerPoint</Application>
  <PresentationFormat>On-screen Show (4:3)</PresentationFormat>
  <Paragraphs>188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CURRENT CONTEXT</vt:lpstr>
      <vt:lpstr>BUSINESS MODEL (Cloud-Saas)</vt:lpstr>
      <vt:lpstr>SOLUTION</vt:lpstr>
      <vt:lpstr>TIMELINE</vt:lpstr>
      <vt:lpstr>COMPETITIVE ADVANTAGES</vt:lpstr>
      <vt:lpstr>OUR TEAM</vt:lpstr>
      <vt:lpstr>MARKET SIZE - BRAZIL</vt:lpstr>
      <vt:lpstr>PowerPoint Presentation</vt:lpstr>
      <vt:lpstr>CONCURRENT SOLUTIONS</vt:lpstr>
      <vt:lpstr>MAIN SOURCES OF REVENUE</vt:lpstr>
      <vt:lpstr>FINANCIAL PROJECTIONS</vt:lpstr>
      <vt:lpstr>NEXT STEPS</vt:lpstr>
      <vt:lpstr>PowerPoint Presentation</vt:lpstr>
      <vt:lpstr>PowerPoint Presentation</vt:lpstr>
      <vt:lpstr>NEXT STEPS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IOCT1</dc:creator>
  <cp:lastModifiedBy>IOCT1</cp:lastModifiedBy>
  <cp:revision>349</cp:revision>
  <dcterms:created xsi:type="dcterms:W3CDTF">2013-03-15T19:04:43Z</dcterms:created>
  <dcterms:modified xsi:type="dcterms:W3CDTF">2013-11-06T20:26:08Z</dcterms:modified>
</cp:coreProperties>
</file>