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57" r:id="rId3"/>
    <p:sldId id="274" r:id="rId4"/>
    <p:sldId id="277" r:id="rId5"/>
    <p:sldId id="278" r:id="rId6"/>
    <p:sldId id="279" r:id="rId7"/>
    <p:sldId id="280" r:id="rId8"/>
    <p:sldId id="282" r:id="rId9"/>
    <p:sldId id="265" r:id="rId10"/>
    <p:sldId id="289" r:id="rId11"/>
    <p:sldId id="293" r:id="rId12"/>
    <p:sldId id="269" r:id="rId13"/>
    <p:sldId id="271" r:id="rId14"/>
    <p:sldId id="295" r:id="rId15"/>
    <p:sldId id="292" r:id="rId16"/>
    <p:sldId id="283" r:id="rId17"/>
    <p:sldId id="284" r:id="rId18"/>
    <p:sldId id="285" r:id="rId19"/>
    <p:sldId id="286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D866"/>
    <a:srgbClr val="99D566"/>
    <a:srgbClr val="61CE3A"/>
    <a:srgbClr val="99DB66"/>
    <a:srgbClr val="99DD66"/>
    <a:srgbClr val="99D266"/>
    <a:srgbClr val="99CF66"/>
    <a:srgbClr val="99CC66"/>
    <a:srgbClr val="99C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8876" autoAdjust="0"/>
  </p:normalViewPr>
  <p:slideViewPr>
    <p:cSldViewPr>
      <p:cViewPr>
        <p:scale>
          <a:sx n="100" d="100"/>
          <a:sy n="100" d="100"/>
        </p:scale>
        <p:origin x="-210" y="1032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Y:\Empresa\Instituto%20Orion\Seed%20Forum\C&#225;lculos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[Book1]Sheet1!$Q$2</c:f>
              <c:strCache>
                <c:ptCount val="1"/>
                <c:pt idx="0">
                  <c:v>Faturamento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1.100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1.600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3.100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5.500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[Book1]Sheet1!$R$1:$V$1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[Book1]Sheet1!$R$2:$V$2</c:f>
              <c:numCache>
                <c:formatCode>#,##0.00_ ;\-#,##0.00\ </c:formatCode>
                <c:ptCount val="5"/>
                <c:pt idx="0">
                  <c:v>150</c:v>
                </c:pt>
                <c:pt idx="1">
                  <c:v>300</c:v>
                </c:pt>
                <c:pt idx="2">
                  <c:v>510</c:v>
                </c:pt>
                <c:pt idx="3">
                  <c:v>816</c:v>
                </c:pt>
                <c:pt idx="4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[Book1]Sheet1!$Q$3</c:f>
              <c:strCache>
                <c:ptCount val="1"/>
                <c:pt idx="0">
                  <c:v>EBITDA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900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2.1473678921881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1.150</a:t>
                    </a:r>
                    <a:endParaRPr lang="en-US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[Book1]Sheet1!$R$1:$V$1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[Book1]Sheet1!$R$3:$V$3</c:f>
              <c:numCache>
                <c:formatCode>#,##0.00_ ;\-#,##0.00\ </c:formatCode>
                <c:ptCount val="5"/>
                <c:pt idx="0">
                  <c:v>20</c:v>
                </c:pt>
                <c:pt idx="1">
                  <c:v>42</c:v>
                </c:pt>
                <c:pt idx="2">
                  <c:v>67</c:v>
                </c:pt>
                <c:pt idx="3">
                  <c:v>110</c:v>
                </c:pt>
                <c:pt idx="4">
                  <c:v>182</c:v>
                </c:pt>
              </c:numCache>
            </c:numRef>
          </c:val>
        </c:ser>
        <c:dLbls>
          <c:showVal val="1"/>
        </c:dLbls>
        <c:overlap val="-25"/>
        <c:axId val="66578688"/>
        <c:axId val="66465792"/>
      </c:barChart>
      <c:catAx>
        <c:axId val="66578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6465792"/>
        <c:crosses val="autoZero"/>
        <c:auto val="1"/>
        <c:lblAlgn val="ctr"/>
        <c:lblOffset val="100"/>
      </c:catAx>
      <c:valAx>
        <c:axId val="66465792"/>
        <c:scaling>
          <c:orientation val="minMax"/>
        </c:scaling>
        <c:delete val="1"/>
        <c:axPos val="l"/>
        <c:numFmt formatCode="#,##0_ ;\-#,##0\ " sourceLinked="0"/>
        <c:majorTickMark val="none"/>
        <c:tickLblPos val="none"/>
        <c:crossAx val="66578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738E-2"/>
          <c:y val="0.19675925925925927"/>
          <c:w val="0.81388888888888955"/>
          <c:h val="0.77314814814814903"/>
        </c:manualLayout>
      </c:layout>
      <c:pie3DChart>
        <c:varyColors val="1"/>
        <c:ser>
          <c:idx val="0"/>
          <c:order val="0"/>
          <c:explosion val="6"/>
          <c:dPt>
            <c:idx val="0"/>
            <c:explosion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explosion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2"/>
            <c:explosion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3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explosion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4031714785651794E-2"/>
                  <c:y val="-2.19524642752988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Comercial;  </a:t>
                    </a:r>
                  </a:p>
                  <a:p>
                    <a:r>
                      <a:rPr lang="en-US"/>
                      <a:t>R$ 130.000,00 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3.4479221347331585E-2"/>
                  <c:y val="0.109350029163021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Produção;  </a:t>
                    </a:r>
                  </a:p>
                  <a:p>
                    <a:r>
                      <a:rPr lang="en-US"/>
                      <a:t>R$ 390.000,00 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1.2910104986876641E-3"/>
                  <c:y val="5.8226523767862345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2.2292213473315914E-3"/>
                  <c:y val="-9.88137941090697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Marketing;  </a:t>
                    </a:r>
                  </a:p>
                  <a:p>
                    <a:r>
                      <a:rPr lang="en-US"/>
                      <a:t>R$ 280.000,00 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8.4547244094488258E-3"/>
                  <c:y val="-1.91265675123942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Jurídico Ambiental;  </a:t>
                    </a:r>
                  </a:p>
                  <a:p>
                    <a:r>
                      <a:rPr lang="en-US"/>
                      <a:t>R$ 50.000,00 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  <c:showCatName val="1"/>
            <c:showLeaderLines val="1"/>
          </c:dLbls>
          <c:cat>
            <c:strRef>
              <c:f>Plan1!$B$4:$B$8</c:f>
              <c:strCache>
                <c:ptCount val="5"/>
                <c:pt idx="0">
                  <c:v>Comercial</c:v>
                </c:pt>
                <c:pt idx="1">
                  <c:v>Produção</c:v>
                </c:pt>
                <c:pt idx="2">
                  <c:v>Capital de Giro</c:v>
                </c:pt>
                <c:pt idx="3">
                  <c:v>Marketing</c:v>
                </c:pt>
                <c:pt idx="4">
                  <c:v>Jurídico Ambiental</c:v>
                </c:pt>
              </c:strCache>
            </c:strRef>
          </c:cat>
          <c:val>
            <c:numRef>
              <c:f>Plan1!$I$4:$I$8</c:f>
              <c:numCache>
                <c:formatCode>_([$R$ -416]* #,##0.00_);_([$R$ -416]* \(#,##0.00\);_([$R$ -416]* "-"??_);_(@_)</c:formatCode>
                <c:ptCount val="5"/>
                <c:pt idx="0">
                  <c:v>130000</c:v>
                </c:pt>
                <c:pt idx="1">
                  <c:v>390000</c:v>
                </c:pt>
                <c:pt idx="2">
                  <c:v>80000</c:v>
                </c:pt>
                <c:pt idx="3">
                  <c:v>280000</c:v>
                </c:pt>
                <c:pt idx="4">
                  <c:v>50000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92E4C-3F29-4684-BBEF-68F81E51B1B2}" type="doc">
      <dgm:prSet loTypeId="urn:microsoft.com/office/officeart/2005/8/layout/h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CD220D14-2678-4A33-8102-F62D90182946}">
      <dgm:prSet phldrT="[Text]" custT="1"/>
      <dgm:spPr/>
      <dgm:t>
        <a:bodyPr/>
        <a:lstStyle/>
        <a:p>
          <a:r>
            <a:rPr lang="pt-BR" sz="4400" dirty="0" smtClean="0"/>
            <a:t>Brasil</a:t>
          </a:r>
          <a:endParaRPr lang="pt-BR" sz="4400" dirty="0"/>
        </a:p>
      </dgm:t>
    </dgm:pt>
    <dgm:pt modelId="{1DAD2E7A-1027-47EB-8D32-273704ADCFB7}" type="parTrans" cxnId="{6BB1E466-480B-4D54-99F1-0059BEED88D2}">
      <dgm:prSet/>
      <dgm:spPr/>
      <dgm:t>
        <a:bodyPr/>
        <a:lstStyle/>
        <a:p>
          <a:endParaRPr lang="pt-BR"/>
        </a:p>
      </dgm:t>
    </dgm:pt>
    <dgm:pt modelId="{51DE44E4-DD42-4247-97DC-ECDDD7C19E13}" type="sibTrans" cxnId="{6BB1E466-480B-4D54-99F1-0059BEED88D2}">
      <dgm:prSet/>
      <dgm:spPr/>
      <dgm:t>
        <a:bodyPr/>
        <a:lstStyle/>
        <a:p>
          <a:endParaRPr lang="pt-BR"/>
        </a:p>
      </dgm:t>
    </dgm:pt>
    <dgm:pt modelId="{1C9CF1AF-5469-4565-8443-77745327E842}">
      <dgm:prSet phldrT="[Text]" custT="1"/>
      <dgm:spPr/>
      <dgm:t>
        <a:bodyPr/>
        <a:lstStyle/>
        <a:p>
          <a:pPr algn="just" rtl="0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dirty="0"/>
        </a:p>
      </dgm:t>
    </dgm:pt>
    <dgm:pt modelId="{FCF8A70C-0357-4A96-AB02-A7B72D16F976}" type="parTrans" cxnId="{7F5C147A-2D7F-4FEF-9948-C0571C2D619F}">
      <dgm:prSet/>
      <dgm:spPr/>
      <dgm:t>
        <a:bodyPr/>
        <a:lstStyle/>
        <a:p>
          <a:endParaRPr lang="pt-BR"/>
        </a:p>
      </dgm:t>
    </dgm:pt>
    <dgm:pt modelId="{0B533B9B-76E8-4E64-9B69-09184D9FEC04}" type="sibTrans" cxnId="{7F5C147A-2D7F-4FEF-9948-C0571C2D619F}">
      <dgm:prSet/>
      <dgm:spPr/>
      <dgm:t>
        <a:bodyPr/>
        <a:lstStyle/>
        <a:p>
          <a:endParaRPr lang="pt-BR"/>
        </a:p>
      </dgm:t>
    </dgm:pt>
    <dgm:pt modelId="{33EA612C-4578-4C78-B005-FA6052B9EAD8}">
      <dgm:prSet phldrT="[Text]" custT="1"/>
      <dgm:spPr/>
      <dgm:t>
        <a:bodyPr/>
        <a:lstStyle/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gm:t>
    </dgm:pt>
    <dgm:pt modelId="{B378DEF6-99C4-4842-9A47-778A7C372266}" type="parTrans" cxnId="{62410E15-4112-4265-B327-148AD992771A}">
      <dgm:prSet/>
      <dgm:spPr/>
      <dgm:t>
        <a:bodyPr/>
        <a:lstStyle/>
        <a:p>
          <a:endParaRPr lang="pt-BR"/>
        </a:p>
      </dgm:t>
    </dgm:pt>
    <dgm:pt modelId="{B548A7EA-E354-4F75-9BCB-4C20C1139330}" type="sibTrans" cxnId="{62410E15-4112-4265-B327-148AD992771A}">
      <dgm:prSet/>
      <dgm:spPr/>
      <dgm:t>
        <a:bodyPr/>
        <a:lstStyle/>
        <a:p>
          <a:endParaRPr lang="pt-BR"/>
        </a:p>
      </dgm:t>
    </dgm:pt>
    <dgm:pt modelId="{A953F6E6-A46D-4E6F-BF0D-9A78C9ED1B6D}" type="pres">
      <dgm:prSet presAssocID="{1C892E4C-3F29-4684-BBEF-68F81E51B1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6FE624-FB07-4592-AE2C-9EDCD3179C19}" type="pres">
      <dgm:prSet presAssocID="{CD220D14-2678-4A33-8102-F62D90182946}" presName="roof" presStyleLbl="dkBgShp" presStyleIdx="0" presStyleCnt="2" custScaleY="44612" custLinFactNeighborY="-10767"/>
      <dgm:spPr/>
      <dgm:t>
        <a:bodyPr/>
        <a:lstStyle/>
        <a:p>
          <a:endParaRPr lang="pt-BR"/>
        </a:p>
      </dgm:t>
    </dgm:pt>
    <dgm:pt modelId="{62544087-70A3-4AD1-A46B-54804C7094B0}" type="pres">
      <dgm:prSet presAssocID="{CD220D14-2678-4A33-8102-F62D90182946}" presName="pillars" presStyleCnt="0"/>
      <dgm:spPr/>
    </dgm:pt>
    <dgm:pt modelId="{84F6A868-DAD8-4C82-8E36-0425A7C1E2E8}" type="pres">
      <dgm:prSet presAssocID="{CD220D14-2678-4A33-8102-F62D90182946}" presName="pillar1" presStyleLbl="node1" presStyleIdx="0" presStyleCnt="2" custScaleX="260624" custScaleY="121977" custLinFactNeighborY="-7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2E736-803B-4015-A50A-75373CDC43D8}" type="pres">
      <dgm:prSet presAssocID="{33EA612C-4578-4C78-B005-FA6052B9EAD8}" presName="pillarX" presStyleLbl="node1" presStyleIdx="1" presStyleCnt="2" custScaleX="253048" custScaleY="121915" custLinFactNeighborY="-7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75A9B1-E14C-411B-9EC6-06B87E423654}" type="pres">
      <dgm:prSet presAssocID="{CD220D14-2678-4A33-8102-F62D90182946}" presName="base" presStyleLbl="dkBgShp" presStyleIdx="1" presStyleCnt="2" custLinFactNeighborX="75" custLinFactNeighborY="41813"/>
      <dgm:spPr/>
    </dgm:pt>
  </dgm:ptLst>
  <dgm:cxnLst>
    <dgm:cxn modelId="{7F5C147A-2D7F-4FEF-9948-C0571C2D619F}" srcId="{CD220D14-2678-4A33-8102-F62D90182946}" destId="{1C9CF1AF-5469-4565-8443-77745327E842}" srcOrd="0" destOrd="0" parTransId="{FCF8A70C-0357-4A96-AB02-A7B72D16F976}" sibTransId="{0B533B9B-76E8-4E64-9B69-09184D9FEC04}"/>
    <dgm:cxn modelId="{6BB1E466-480B-4D54-99F1-0059BEED88D2}" srcId="{1C892E4C-3F29-4684-BBEF-68F81E51B1B2}" destId="{CD220D14-2678-4A33-8102-F62D90182946}" srcOrd="0" destOrd="0" parTransId="{1DAD2E7A-1027-47EB-8D32-273704ADCFB7}" sibTransId="{51DE44E4-DD42-4247-97DC-ECDDD7C19E13}"/>
    <dgm:cxn modelId="{BBA521DF-A5A3-4029-96E2-A1A6CC0B9172}" type="presOf" srcId="{CD220D14-2678-4A33-8102-F62D90182946}" destId="{9A6FE624-FB07-4592-AE2C-9EDCD3179C19}" srcOrd="0" destOrd="0" presId="urn:microsoft.com/office/officeart/2005/8/layout/hList3"/>
    <dgm:cxn modelId="{62410E15-4112-4265-B327-148AD992771A}" srcId="{CD220D14-2678-4A33-8102-F62D90182946}" destId="{33EA612C-4578-4C78-B005-FA6052B9EAD8}" srcOrd="1" destOrd="0" parTransId="{B378DEF6-99C4-4842-9A47-778A7C372266}" sibTransId="{B548A7EA-E354-4F75-9BCB-4C20C1139330}"/>
    <dgm:cxn modelId="{CA0D97B0-A866-4CF2-A53F-B3637E73DD6B}" type="presOf" srcId="{33EA612C-4578-4C78-B005-FA6052B9EAD8}" destId="{85C2E736-803B-4015-A50A-75373CDC43D8}" srcOrd="0" destOrd="0" presId="urn:microsoft.com/office/officeart/2005/8/layout/hList3"/>
    <dgm:cxn modelId="{E7CD0009-038F-4DA4-9DF6-0806D33BABA4}" type="presOf" srcId="{1C892E4C-3F29-4684-BBEF-68F81E51B1B2}" destId="{A953F6E6-A46D-4E6F-BF0D-9A78C9ED1B6D}" srcOrd="0" destOrd="0" presId="urn:microsoft.com/office/officeart/2005/8/layout/hList3"/>
    <dgm:cxn modelId="{0E3FF76B-07BA-4B3F-82A3-EBA1E138619E}" type="presOf" srcId="{1C9CF1AF-5469-4565-8443-77745327E842}" destId="{84F6A868-DAD8-4C82-8E36-0425A7C1E2E8}" srcOrd="0" destOrd="0" presId="urn:microsoft.com/office/officeart/2005/8/layout/hList3"/>
    <dgm:cxn modelId="{CCCD302A-E24F-4A7F-99F6-AC8893B33A44}" type="presParOf" srcId="{A953F6E6-A46D-4E6F-BF0D-9A78C9ED1B6D}" destId="{9A6FE624-FB07-4592-AE2C-9EDCD3179C19}" srcOrd="0" destOrd="0" presId="urn:microsoft.com/office/officeart/2005/8/layout/hList3"/>
    <dgm:cxn modelId="{B66D53A8-2599-42D9-AF0D-778BE3A3D7BC}" type="presParOf" srcId="{A953F6E6-A46D-4E6F-BF0D-9A78C9ED1B6D}" destId="{62544087-70A3-4AD1-A46B-54804C7094B0}" srcOrd="1" destOrd="0" presId="urn:microsoft.com/office/officeart/2005/8/layout/hList3"/>
    <dgm:cxn modelId="{45A07088-0539-49B2-AA9A-29191341E05B}" type="presParOf" srcId="{62544087-70A3-4AD1-A46B-54804C7094B0}" destId="{84F6A868-DAD8-4C82-8E36-0425A7C1E2E8}" srcOrd="0" destOrd="0" presId="urn:microsoft.com/office/officeart/2005/8/layout/hList3"/>
    <dgm:cxn modelId="{48EBB453-0646-4732-8942-EFC7221C38BD}" type="presParOf" srcId="{62544087-70A3-4AD1-A46B-54804C7094B0}" destId="{85C2E736-803B-4015-A50A-75373CDC43D8}" srcOrd="1" destOrd="0" presId="urn:microsoft.com/office/officeart/2005/8/layout/hList3"/>
    <dgm:cxn modelId="{999BD4D8-11CE-4FD7-8FC6-8D873B0C0E7E}" type="presParOf" srcId="{A953F6E6-A46D-4E6F-BF0D-9A78C9ED1B6D}" destId="{0D75A9B1-E14C-411B-9EC6-06B87E4236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A8BAE5-980A-4857-9686-BDA1C43FB91A}" type="presOf" srcId="{236FD694-DA87-44EA-A63F-0E9808A25483}" destId="{A57A34D8-356D-4ED1-9A1A-53986BFA2D44}" srcOrd="0" destOrd="0" presId="urn:microsoft.com/office/officeart/2005/8/layout/arrow2"/>
    <dgm:cxn modelId="{1BBF1904-83DF-46A3-9B2A-9BCC25AFFD57}" type="presOf" srcId="{EE78FE46-AD59-4DBF-B0A8-CBC0D835ACB0}" destId="{E1E50DE2-1AFE-4196-B833-8A5BE40A665A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BEEABAB5-EC21-454F-83DC-E7268A7224C8}" type="presParOf" srcId="{A57A34D8-356D-4ED1-9A1A-53986BFA2D44}" destId="{5C484F08-3B07-44A7-A469-75F22F8492D9}" srcOrd="0" destOrd="0" presId="urn:microsoft.com/office/officeart/2005/8/layout/arrow2"/>
    <dgm:cxn modelId="{00EFA904-4DAE-4337-8C54-3CE2BD9CFCB2}" type="presParOf" srcId="{A57A34D8-356D-4ED1-9A1A-53986BFA2D44}" destId="{A48E254F-DB2A-4633-B3B8-35F006FA5E66}" srcOrd="1" destOrd="0" presId="urn:microsoft.com/office/officeart/2005/8/layout/arrow2"/>
    <dgm:cxn modelId="{217700D6-9C00-499B-83D3-852583A60C54}" type="presParOf" srcId="{A48E254F-DB2A-4633-B3B8-35F006FA5E66}" destId="{B18EF38D-6272-4522-8338-3DAA9DD7DEAF}" srcOrd="0" destOrd="0" presId="urn:microsoft.com/office/officeart/2005/8/layout/arrow2"/>
    <dgm:cxn modelId="{24D14BB3-7C1D-4296-97FA-F1C187B1DD71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FE624-FB07-4592-AE2C-9EDCD3179C19}">
      <dsp:nvSpPr>
        <dsp:cNvPr id="0" name=""/>
        <dsp:cNvSpPr/>
      </dsp:nvSpPr>
      <dsp:spPr>
        <a:xfrm>
          <a:off x="0" y="48051"/>
          <a:ext cx="7920880" cy="69599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Brasil</a:t>
          </a:r>
          <a:endParaRPr lang="pt-BR" sz="4400" kern="1200" dirty="0"/>
        </a:p>
      </dsp:txBody>
      <dsp:txXfrm>
        <a:off x="0" y="48051"/>
        <a:ext cx="7920880" cy="695994"/>
      </dsp:txXfrm>
    </dsp:sp>
    <dsp:sp modelId="{84F6A868-DAD8-4C82-8E36-0425A7C1E2E8}">
      <dsp:nvSpPr>
        <dsp:cNvPr id="0" name=""/>
        <dsp:cNvSpPr/>
      </dsp:nvSpPr>
      <dsp:spPr>
        <a:xfrm>
          <a:off x="1966" y="751917"/>
          <a:ext cx="4016855" cy="399623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kern="1200" dirty="0"/>
        </a:p>
      </dsp:txBody>
      <dsp:txXfrm>
        <a:off x="1966" y="751917"/>
        <a:ext cx="4016855" cy="3996237"/>
      </dsp:txXfrm>
    </dsp:sp>
    <dsp:sp modelId="{85C2E736-803B-4015-A50A-75373CDC43D8}">
      <dsp:nvSpPr>
        <dsp:cNvPr id="0" name=""/>
        <dsp:cNvSpPr/>
      </dsp:nvSpPr>
      <dsp:spPr>
        <a:xfrm>
          <a:off x="4018822" y="748739"/>
          <a:ext cx="3900090" cy="399420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sp:txBody>
      <dsp:txXfrm>
        <a:off x="4018822" y="748739"/>
        <a:ext cx="3900090" cy="3994205"/>
      </dsp:txXfrm>
    </dsp:sp>
    <dsp:sp modelId="{0D75A9B1-E14C-411B-9EC6-06B87E423654}">
      <dsp:nvSpPr>
        <dsp:cNvPr id="0" name=""/>
        <dsp:cNvSpPr/>
      </dsp:nvSpPr>
      <dsp:spPr>
        <a:xfrm>
          <a:off x="0" y="4772509"/>
          <a:ext cx="7920880" cy="36402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02/09/2013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informat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13" y="1844824"/>
            <a:ext cx="76394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Necessidade de Investimento</a:t>
            </a:r>
          </a:p>
          <a:p>
            <a:pPr algn="ctr" eaLnBrk="0" hangingPunct="0">
              <a:defRPr/>
            </a:pPr>
            <a:r>
              <a:rPr lang="pt-BR" b="1" dirty="0" smtClean="0">
                <a:latin typeface="+mj-lt"/>
                <a:cs typeface="Times New Roman" pitchFamily="18" charset="0"/>
              </a:rPr>
              <a:t>R$930.000,00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Projeções Financeiras 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(R$ mil)</a:t>
            </a:r>
            <a:endParaRPr lang="pt-BR" b="1" dirty="0">
              <a:latin typeface="+mj-lt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765840"/>
              </p:ext>
            </p:extLst>
          </p:nvPr>
        </p:nvGraphicFramePr>
        <p:xfrm>
          <a:off x="4716016" y="2492896"/>
          <a:ext cx="4139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179512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43808" y="400506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42%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070770" y="314096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545110" y="3209017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14%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403648" y="413978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9%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259632" y="356372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30%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</a:t>
            </a:r>
            <a:r>
              <a:rPr lang="pt-BR" dirty="0">
                <a:solidFill>
                  <a:schemeClr val="tx1"/>
                </a:solidFill>
              </a:rPr>
              <a:t>em Computação – </a:t>
            </a:r>
            <a:r>
              <a:rPr lang="pt-BR" dirty="0" smtClean="0">
                <a:solidFill>
                  <a:schemeClr val="tx1"/>
                </a:solidFill>
              </a:rPr>
              <a:t>UFC. </a:t>
            </a:r>
            <a:r>
              <a:rPr lang="pt-BR" b="1" dirty="0" smtClean="0">
                <a:solidFill>
                  <a:schemeClr val="tx1"/>
                </a:solidFill>
              </a:rPr>
              <a:t>Otimização de Processos e TIC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64904"/>
            <a:ext cx="7287020" cy="1008112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</a:t>
            </a:r>
            <a:r>
              <a:rPr lang="pt-BR" dirty="0" smtClean="0">
                <a:solidFill>
                  <a:schemeClr val="tx1"/>
                </a:solidFill>
              </a:rPr>
              <a:t>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em Turismo </a:t>
            </a:r>
            <a:r>
              <a:rPr lang="pt-BR" dirty="0" smtClean="0">
                <a:solidFill>
                  <a:schemeClr val="tx1"/>
                </a:solidFill>
              </a:rPr>
              <a:t>– UNIFOR. </a:t>
            </a:r>
            <a:r>
              <a:rPr lang="pt-BR" b="1" dirty="0" smtClean="0">
                <a:solidFill>
                  <a:schemeClr val="tx1"/>
                </a:solidFill>
              </a:rPr>
              <a:t>Sustentabilidade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8904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Mestre em Eng. </a:t>
            </a:r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Teleinformática – UFC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Certificação PMP, MBA em Gestão de </a:t>
            </a:r>
            <a:r>
              <a:rPr lang="pt-BR" dirty="0" smtClean="0">
                <a:solidFill>
                  <a:schemeClr val="tx1"/>
                </a:solidFill>
              </a:rPr>
              <a:t>Negócios. </a:t>
            </a:r>
            <a:r>
              <a:rPr lang="pt-BR" b="1" dirty="0" smtClean="0">
                <a:solidFill>
                  <a:schemeClr val="tx1"/>
                </a:solidFill>
              </a:rPr>
              <a:t>Gestão de Negócios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22920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Mestrando em Eng. </a:t>
            </a:r>
            <a:r>
              <a:rPr lang="pt-BR" dirty="0" smtClean="0">
                <a:solidFill>
                  <a:schemeClr val="tx1"/>
                </a:solidFill>
              </a:rPr>
              <a:t>de Teleinformática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Engenheiro </a:t>
            </a:r>
            <a:r>
              <a:rPr lang="pt-BR" dirty="0" smtClean="0">
                <a:solidFill>
                  <a:schemeClr val="tx1"/>
                </a:solidFill>
              </a:rPr>
              <a:t>Eletricista – </a:t>
            </a:r>
            <a:r>
              <a:rPr lang="pt-BR" dirty="0" smtClean="0">
                <a:solidFill>
                  <a:schemeClr val="tx1"/>
                </a:solidFill>
              </a:rPr>
              <a:t>UFC. </a:t>
            </a:r>
            <a:r>
              <a:rPr lang="pt-BR" b="1" dirty="0" smtClean="0">
                <a:solidFill>
                  <a:schemeClr val="tx1"/>
                </a:solidFill>
              </a:rPr>
              <a:t>Inovação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6563072" cy="1143000"/>
          </a:xfrm>
        </p:spPr>
        <p:txBody>
          <a:bodyPr/>
          <a:lstStyle/>
          <a:p>
            <a:r>
              <a:rPr lang="pt-BR" dirty="0" smtClean="0"/>
              <a:t>Empresa -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341784"/>
            <a:ext cx="6563072" cy="1143000"/>
          </a:xfrm>
        </p:spPr>
        <p:txBody>
          <a:bodyPr/>
          <a:lstStyle/>
          <a:p>
            <a:r>
              <a:rPr lang="pt-BR" dirty="0" smtClean="0"/>
              <a:t>Empresa - STATUS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28490" y="1484784"/>
            <a:ext cx="7287020" cy="4032448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413240"/>
              </p:ext>
            </p:extLst>
          </p:nvPr>
        </p:nvGraphicFramePr>
        <p:xfrm>
          <a:off x="1259632" y="1773238"/>
          <a:ext cx="6696744" cy="3529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8372"/>
                <a:gridCol w="3348372"/>
              </a:tblGrid>
              <a:tr h="69456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Há 6 meses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Hoje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573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Sem apoio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</a:t>
                      </a:r>
                      <a:r>
                        <a:rPr lang="pt-BR" baseline="0" dirty="0" smtClean="0"/>
                        <a:t>: R$0,00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Sem </a:t>
                      </a:r>
                      <a:r>
                        <a:rPr lang="pt-BR" baseline="0" dirty="0" smtClean="0"/>
                        <a:t>Administrativo </a:t>
                      </a:r>
                      <a:r>
                        <a:rPr lang="pt-BR" baseline="0" dirty="0" smtClean="0"/>
                        <a:t>/ Financeiro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2 pessoas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Apoi</a:t>
                      </a:r>
                      <a:r>
                        <a:rPr lang="pt-BR" baseline="0" dirty="0" smtClean="0"/>
                        <a:t>o: Instituto </a:t>
                      </a:r>
                      <a:r>
                        <a:rPr lang="pt-BR" baseline="0" dirty="0" err="1" smtClean="0"/>
                        <a:t>Orion</a:t>
                      </a:r>
                      <a:endParaRPr lang="pt-BR" baseline="0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+6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Recursos: R$6.000,00/mês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Com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Administrativo </a:t>
                      </a:r>
                      <a:r>
                        <a:rPr lang="pt-BR" baseline="0" dirty="0" smtClean="0"/>
                        <a:t>/ Financeiro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 pessoas + suporte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413792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Empresa </a:t>
            </a:r>
            <a:r>
              <a:rPr lang="pt-BR" dirty="0" smtClean="0"/>
              <a:t>– PREMIAÇÕES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1520" y="1484784"/>
            <a:ext cx="8640960" cy="3744416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413240"/>
              </p:ext>
            </p:extLst>
          </p:nvPr>
        </p:nvGraphicFramePr>
        <p:xfrm>
          <a:off x="395536" y="1773238"/>
          <a:ext cx="8208912" cy="32548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4338"/>
                <a:gridCol w="3884574"/>
              </a:tblGrid>
              <a:tr h="69456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08/2012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09/2013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573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2º Lugar</a:t>
                      </a:r>
                      <a:r>
                        <a:rPr lang="pt-BR" baseline="0" dirty="0" smtClean="0"/>
                        <a:t> Desafio </a:t>
                      </a:r>
                      <a:r>
                        <a:rPr lang="pt-BR" baseline="0" dirty="0" err="1" smtClean="0"/>
                        <a:t>GreenPeace</a:t>
                      </a:r>
                      <a:r>
                        <a:rPr lang="pt-BR" baseline="0" dirty="0" smtClean="0"/>
                        <a:t>/Porto Digital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1º Lugar Desafio Brasil</a:t>
                      </a:r>
                      <a:r>
                        <a:rPr lang="pt-BR" baseline="0" dirty="0" smtClean="0"/>
                        <a:t> Regional (CE/PI/MA)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4º Lugar Desafio Cidades Eco Inteligentes</a:t>
                      </a:r>
                      <a:endParaRPr lang="pt-BR" baseline="0" dirty="0" smtClean="0"/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Incubada na CAIS do Porto (Porto Digital – Recife – PE)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baseline="0" dirty="0" smtClean="0"/>
                        <a:t>Finalista UKTI / Porto Digital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2ª Etapa </a:t>
                      </a:r>
                      <a:r>
                        <a:rPr lang="pt-BR" dirty="0" err="1" smtClean="0"/>
                        <a:t>Seed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Forum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2ª Etapa – Edital de Fomento (FUNCAP)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-1905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="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1043608" y="5157192"/>
            <a:ext cx="231178" cy="208747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271151" y="5137447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475656" y="4761176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1834442" y="4777407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6" name="TextBox 45"/>
          <p:cNvSpPr txBox="1"/>
          <p:nvPr/>
        </p:nvSpPr>
        <p:spPr>
          <a:xfrm>
            <a:off x="1480344" y="305531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1979712" y="4402509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Elipse 44"/>
          <p:cNvSpPr/>
          <p:nvPr/>
        </p:nvSpPr>
        <p:spPr>
          <a:xfrm>
            <a:off x="2483768" y="4114477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2398514" y="4417367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51" name="TextBox 45"/>
          <p:cNvSpPr txBox="1"/>
          <p:nvPr/>
        </p:nvSpPr>
        <p:spPr>
          <a:xfrm>
            <a:off x="2966748" y="4129335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2987824" y="3769599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45"/>
          <p:cNvSpPr txBox="1"/>
          <p:nvPr/>
        </p:nvSpPr>
        <p:spPr>
          <a:xfrm>
            <a:off x="4067944" y="349577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54" name="Elipse 53"/>
          <p:cNvSpPr/>
          <p:nvPr/>
        </p:nvSpPr>
        <p:spPr>
          <a:xfrm>
            <a:off x="4346096" y="3055312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3491880" y="3841303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6" name="Elipse 55"/>
          <p:cNvSpPr/>
          <p:nvPr/>
        </p:nvSpPr>
        <p:spPr>
          <a:xfrm>
            <a:off x="3622103" y="342900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Elipse 57"/>
          <p:cNvSpPr/>
          <p:nvPr/>
        </p:nvSpPr>
        <p:spPr>
          <a:xfrm>
            <a:off x="7416352" y="184482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45"/>
          <p:cNvSpPr txBox="1"/>
          <p:nvPr/>
        </p:nvSpPr>
        <p:spPr>
          <a:xfrm>
            <a:off x="7153466" y="2204864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</a:t>
            </a:r>
            <a:r>
              <a:rPr lang="pt-BR" sz="1400" dirty="0" smtClean="0"/>
              <a:t>2.0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8388424" y="1556792"/>
            <a:ext cx="360000" cy="360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100392" y="191683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440033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</a:t>
            </a:r>
            <a:r>
              <a:rPr lang="pt-BR" sz="1200" b="1" dirty="0" smtClean="0">
                <a:solidFill>
                  <a:srgbClr val="008000"/>
                </a:solidFill>
              </a:rPr>
              <a:t>09/2013</a:t>
            </a:r>
            <a:r>
              <a:rPr lang="pt-BR" sz="1200" b="1" dirty="0" smtClean="0">
                <a:solidFill>
                  <a:srgbClr val="008000"/>
                </a:solidFill>
              </a:rPr>
              <a:t>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04/2014</a:t>
            </a:r>
            <a:endParaRPr lang="pt-BR" sz="1200" b="1" dirty="0"/>
          </a:p>
        </p:txBody>
      </p:sp>
      <p:sp>
        <p:nvSpPr>
          <p:cNvPr id="65" name="Elipse 64"/>
          <p:cNvSpPr/>
          <p:nvPr/>
        </p:nvSpPr>
        <p:spPr>
          <a:xfrm>
            <a:off x="5810992" y="243830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TextBox 45"/>
          <p:cNvSpPr txBox="1"/>
          <p:nvPr/>
        </p:nvSpPr>
        <p:spPr>
          <a:xfrm>
            <a:off x="3191120" y="239359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7" name="Elipse 66"/>
          <p:cNvSpPr/>
          <p:nvPr/>
        </p:nvSpPr>
        <p:spPr>
          <a:xfrm>
            <a:off x="5084800" y="2717664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TextBox 45"/>
          <p:cNvSpPr txBox="1"/>
          <p:nvPr/>
        </p:nvSpPr>
        <p:spPr>
          <a:xfrm>
            <a:off x="3582224" y="2708969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632242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6552256" y="2132856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extBox 45"/>
          <p:cNvSpPr txBox="1"/>
          <p:nvPr/>
        </p:nvSpPr>
        <p:spPr>
          <a:xfrm>
            <a:off x="3426904" y="2072167"/>
            <a:ext cx="29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SIREE – Coleta Resíduos EE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0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45672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45025" y="4808538"/>
            <a:ext cx="33940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Otimizar o Modelo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3046413" y="424497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Atrair </a:t>
            </a:r>
            <a:r>
              <a:rPr lang="pt-PT" b="1" dirty="0" smtClean="0">
                <a:solidFill>
                  <a:srgbClr val="0D7940"/>
                </a:solidFill>
              </a:rPr>
              <a:t>mais Investidores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11750"/>
            <a:ext cx="4678363" cy="892175"/>
            <a:chOff x="2520" y="2886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Submeter em Editais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003675" y="1528763"/>
            <a:ext cx="4678363" cy="892175"/>
            <a:chOff x="2522" y="100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00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16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4003675" y="1312863"/>
            <a:ext cx="4678363" cy="892175"/>
            <a:chOff x="2522" y="799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025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902325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Tornar uma Franquia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460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</a:t>
            </a:r>
            <a:r>
              <a:rPr lang="pt-BR" dirty="0" err="1" smtClean="0"/>
              <a:t>Seed</a:t>
            </a:r>
            <a:r>
              <a:rPr lang="pt-BR" dirty="0" smtClean="0"/>
              <a:t> </a:t>
            </a:r>
            <a:r>
              <a:rPr lang="pt-BR" dirty="0" err="1" smtClean="0"/>
              <a:t>Forum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27994" y="4738911"/>
            <a:ext cx="56880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smtClean="0"/>
              <a:t>Apresentador:</a:t>
            </a:r>
            <a:endParaRPr lang="pt-BR" dirty="0"/>
          </a:p>
          <a:p>
            <a:pPr algn="ctr">
              <a:defRPr/>
            </a:pPr>
            <a:r>
              <a:rPr lang="pt-BR" b="1" dirty="0" smtClean="0"/>
              <a:t>Sérgio </a:t>
            </a:r>
            <a:r>
              <a:rPr lang="pt-BR" b="1" dirty="0"/>
              <a:t>Clério Jorge Moreira, Me. 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Diretor Executivo </a:t>
            </a:r>
          </a:p>
          <a:p>
            <a:pPr algn="ctr">
              <a:defRPr/>
            </a:pPr>
            <a:r>
              <a:rPr lang="pt-BR" b="1" dirty="0" smtClean="0"/>
              <a:t>sergio@selletiva.com.br </a:t>
            </a:r>
          </a:p>
          <a:p>
            <a:pPr algn="ctr">
              <a:defRPr/>
            </a:pPr>
            <a:r>
              <a:rPr lang="pt-BR" b="1" dirty="0" smtClean="0"/>
              <a:t>04/09/2013</a:t>
            </a:r>
            <a:endParaRPr lang="pt-BR" b="1" dirty="0"/>
          </a:p>
          <a:p>
            <a:pPr>
              <a:defRPr/>
            </a:pPr>
            <a:r>
              <a:rPr lang="pt-BR" b="1" dirty="0"/>
              <a:t>	     	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 descr="logo informat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Contato: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(85) 8706-6118 / 3227-9471</a:t>
            </a:r>
            <a:endParaRPr lang="pt-BR" dirty="0"/>
          </a:p>
        </p:txBody>
      </p:sp>
      <p:pic>
        <p:nvPicPr>
          <p:cNvPr id="4" name="Imagem 3" descr="logo informat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88038848"/>
              </p:ext>
            </p:extLst>
          </p:nvPr>
        </p:nvGraphicFramePr>
        <p:xfrm>
          <a:off x="539552" y="1196752"/>
          <a:ext cx="79208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4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14724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/>
              <a:t>Oportunidades</a:t>
            </a:r>
          </a:p>
          <a:p>
            <a:pPr marL="0" indent="0">
              <a:buNone/>
            </a:pPr>
            <a:endParaRPr lang="pt-BR" sz="18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Novo </a:t>
            </a:r>
            <a:r>
              <a:rPr lang="pt-BR" sz="2600" dirty="0"/>
              <a:t>olhar para o meio </a:t>
            </a:r>
            <a:r>
              <a:rPr lang="pt-BR" sz="2600" dirty="0" smtClean="0"/>
              <a:t>ambiente;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Adoção compulsória de soluções (</a:t>
            </a:r>
            <a:r>
              <a:rPr lang="pt-BR" sz="2600" dirty="0"/>
              <a:t>crime ambiental);</a:t>
            </a:r>
            <a:endParaRPr lang="pt-BR" sz="2600" dirty="0" smtClean="0"/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Crescimento exponencial da demanda;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/>
              <a:t>Forte </a:t>
            </a:r>
            <a:r>
              <a:rPr lang="pt-BR" sz="2600" dirty="0" smtClean="0"/>
              <a:t>mercado informal e não qualificado.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32779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Competição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Integração não otimizada da cadeia de LR;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Soluções de alto custo e baixa rentabilidade;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inovadora, sem concorrentes diretos!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500" dirty="0" smtClean="0"/>
              <a:t>Clientes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Indústria eletroeletrônica;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Comércio eletroeletrônico;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Usuários domésticos;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Principais Atores da Cadeia de LR: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Cooperativas;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Centros de triagem;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Unidade de processamento.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69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9512" y="1958637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2"/>
              </a:buBlip>
            </a:pPr>
            <a:r>
              <a:rPr lang="pt-BR" sz="3000" dirty="0" smtClean="0"/>
              <a:t> Estratégia de diferenciação;</a:t>
            </a:r>
          </a:p>
          <a:p>
            <a:endParaRPr lang="pt-BR" dirty="0" smtClean="0"/>
          </a:p>
          <a:p>
            <a:pPr lvl="1" algn="just">
              <a:buBlip>
                <a:blip r:embed="rId2"/>
              </a:buBlip>
            </a:pPr>
            <a:r>
              <a:rPr lang="pt-BR" sz="3000" dirty="0" smtClean="0"/>
              <a:t> Pioneira no segmento de Gestão Completa da </a:t>
            </a:r>
            <a:r>
              <a:rPr lang="pt-BR" sz="3000" dirty="0"/>
              <a:t> </a:t>
            </a:r>
            <a:r>
              <a:rPr lang="pt-BR" sz="3000" dirty="0" smtClean="0"/>
              <a:t>   Cadeia de </a:t>
            </a:r>
            <a:r>
              <a:rPr lang="pt-BR" sz="3000" dirty="0" err="1" smtClean="0"/>
              <a:t>LR</a:t>
            </a:r>
            <a:r>
              <a:rPr lang="pt-BR" sz="3000" dirty="0" smtClean="0"/>
              <a:t>;</a:t>
            </a:r>
          </a:p>
          <a:p>
            <a:pPr lvl="1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 Referência nacional em inovação na Gestão da Cadeia de LR</a:t>
            </a:r>
            <a:r>
              <a:rPr lang="pt-BR" sz="3000" dirty="0"/>
              <a:t>.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Posicionamento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1537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Diferenciais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/>
              <a:t>Sistema Inovador de Gestão de </a:t>
            </a:r>
            <a:r>
              <a:rPr lang="pt-BR" dirty="0" smtClean="0"/>
              <a:t>LR;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Equipe </a:t>
            </a:r>
            <a:r>
              <a:rPr lang="pt-BR" dirty="0"/>
              <a:t>Técnica Qualificada;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Potencialização dos atores da cadeia atual;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Não compete diretamente com os atores atuais da LR.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697617" y="6125234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99D866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99D866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615752" y="2049800"/>
            <a:ext cx="7491983" cy="38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1"/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Protótipo</a:t>
            </a:r>
          </a:p>
        </p:txBody>
      </p:sp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599</Words>
  <Application>Microsoft Office PowerPoint</Application>
  <PresentationFormat>Apresentação na tela (4:3)</PresentationFormat>
  <Paragraphs>205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Avaliação Seed Forum  </vt:lpstr>
      <vt:lpstr>PROBLEMA</vt:lpstr>
      <vt:lpstr>MERCADO</vt:lpstr>
      <vt:lpstr>MERCADO</vt:lpstr>
      <vt:lpstr>MERCADO</vt:lpstr>
      <vt:lpstr>MERCADO</vt:lpstr>
      <vt:lpstr>SOLUÇÃO</vt:lpstr>
      <vt:lpstr>SOLUÇÃO</vt:lpstr>
      <vt:lpstr>MODELO DE NEGÓCIOS</vt:lpstr>
      <vt:lpstr>MODELO DE NEGÓCIOS</vt:lpstr>
      <vt:lpstr>Empresa - EQUIPE</vt:lpstr>
      <vt:lpstr>Empresa - STATUS</vt:lpstr>
      <vt:lpstr>Empresa – PREMIAÇÕES</vt:lpstr>
      <vt:lpstr>TIMELINE</vt:lpstr>
      <vt:lpstr>PRÓXIMOS PASSOS</vt:lpstr>
      <vt:lpstr>PRÓXIMOS PASSOS</vt:lpstr>
      <vt:lpstr>PRÓXIMOS PASSOS</vt:lpstr>
      <vt:lpstr>PRÓXIMOS PASSOS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Sergio</cp:lastModifiedBy>
  <cp:revision>98</cp:revision>
  <dcterms:created xsi:type="dcterms:W3CDTF">2013-03-15T19:04:43Z</dcterms:created>
  <dcterms:modified xsi:type="dcterms:W3CDTF">2013-09-02T14:23:06Z</dcterms:modified>
</cp:coreProperties>
</file>