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7" r:id="rId5"/>
    <p:sldId id="278" r:id="rId6"/>
    <p:sldId id="279" r:id="rId7"/>
    <p:sldId id="280" r:id="rId8"/>
    <p:sldId id="282" r:id="rId9"/>
    <p:sldId id="265" r:id="rId10"/>
    <p:sldId id="269" r:id="rId11"/>
    <p:sldId id="271" r:id="rId12"/>
    <p:sldId id="287" r:id="rId13"/>
    <p:sldId id="290" r:id="rId14"/>
    <p:sldId id="292" r:id="rId15"/>
    <p:sldId id="288" r:id="rId16"/>
    <p:sldId id="289" r:id="rId17"/>
    <p:sldId id="283" r:id="rId18"/>
    <p:sldId id="284" r:id="rId19"/>
    <p:sldId id="285" r:id="rId20"/>
    <p:sldId id="286" r:id="rId21"/>
    <p:sldId id="26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566"/>
    <a:srgbClr val="61CE3A"/>
    <a:srgbClr val="99D866"/>
    <a:srgbClr val="99DB66"/>
    <a:srgbClr val="008000"/>
    <a:srgbClr val="99DD66"/>
    <a:srgbClr val="99D266"/>
    <a:srgbClr val="99CF66"/>
    <a:srgbClr val="99CC66"/>
    <a:srgbClr val="99C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210" y="126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val>
            <c:numRef>
              <c:f>Plan1!$G$4:$G$10</c:f>
              <c:numCache>
                <c:formatCode>#,##0.00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val>
        </c:ser>
        <c:axId val="66280064"/>
        <c:axId val="67305856"/>
      </c:barChart>
      <c:catAx>
        <c:axId val="66280064"/>
        <c:scaling>
          <c:orientation val="minMax"/>
        </c:scaling>
        <c:axPos val="b"/>
        <c:tickLblPos val="nextTo"/>
        <c:crossAx val="67305856"/>
        <c:crosses val="autoZero"/>
        <c:auto val="1"/>
        <c:lblAlgn val="ctr"/>
        <c:lblOffset val="100"/>
      </c:catAx>
      <c:valAx>
        <c:axId val="67305856"/>
        <c:scaling>
          <c:orientation val="minMax"/>
        </c:scaling>
        <c:axPos val="l"/>
        <c:majorGridlines/>
        <c:numFmt formatCode="#,##0.00" sourceLinked="1"/>
        <c:tickLblPos val="nextTo"/>
        <c:crossAx val="66280064"/>
        <c:crosses val="autoZero"/>
        <c:crossBetween val="between"/>
      </c:valAx>
    </c:plotArea>
    <c:plotVisOnly val="1"/>
  </c:chart>
  <c:spPr>
    <a:solidFill>
      <a:schemeClr val="bg1"/>
    </a:solidFill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8C7BF4-E4D5-4ADF-A25D-0BBF23A0AD9C}" type="presOf" srcId="{236FD694-DA87-44EA-A63F-0E9808A25483}" destId="{A57A34D8-356D-4ED1-9A1A-53986BFA2D44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2AD19E67-75D8-4AD4-B5BD-3DC4C5AFCE66}" type="presOf" srcId="{EE78FE46-AD59-4DBF-B0A8-CBC0D835ACB0}" destId="{E1E50DE2-1AFE-4196-B833-8A5BE40A665A}" srcOrd="0" destOrd="0" presId="urn:microsoft.com/office/officeart/2005/8/layout/arrow2"/>
    <dgm:cxn modelId="{CC2C68EE-E87B-4BEA-9924-245797269C4A}" type="presParOf" srcId="{A57A34D8-356D-4ED1-9A1A-53986BFA2D44}" destId="{5C484F08-3B07-44A7-A469-75F22F8492D9}" srcOrd="0" destOrd="0" presId="urn:microsoft.com/office/officeart/2005/8/layout/arrow2"/>
    <dgm:cxn modelId="{252974B2-8A93-49B1-A1CE-2EF5C1FE8397}" type="presParOf" srcId="{A57A34D8-356D-4ED1-9A1A-53986BFA2D44}" destId="{A48E254F-DB2A-4633-B3B8-35F006FA5E66}" srcOrd="1" destOrd="0" presId="urn:microsoft.com/office/officeart/2005/8/layout/arrow2"/>
    <dgm:cxn modelId="{809BC736-5634-4A2F-B68E-A6F61C3AA667}" type="presParOf" srcId="{A48E254F-DB2A-4633-B3B8-35F006FA5E66}" destId="{B18EF38D-6272-4522-8338-3DAA9DD7DEAF}" srcOrd="0" destOrd="0" presId="urn:microsoft.com/office/officeart/2005/8/layout/arrow2"/>
    <dgm:cxn modelId="{04F10FC0-0A30-490E-94C6-0F8508213119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-28311" custLinFactNeighborY="15604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AEA02CDE-5DC8-46CF-98C1-D1CE0725335D}" type="presOf" srcId="{236FD694-DA87-44EA-A63F-0E9808A25483}" destId="{A57A34D8-356D-4ED1-9A1A-53986BFA2D44}" srcOrd="0" destOrd="0" presId="urn:microsoft.com/office/officeart/2005/8/layout/arrow2"/>
    <dgm:cxn modelId="{43BC621F-CC42-44D1-81A8-F7F189BCD2E8}" type="presOf" srcId="{EE78FE46-AD59-4DBF-B0A8-CBC0D835ACB0}" destId="{E1E50DE2-1AFE-4196-B833-8A5BE40A665A}" srcOrd="0" destOrd="0" presId="urn:microsoft.com/office/officeart/2005/8/layout/arrow2"/>
    <dgm:cxn modelId="{793F9F5D-2649-4066-A69B-691FEE37A9F4}" type="presParOf" srcId="{A57A34D8-356D-4ED1-9A1A-53986BFA2D44}" destId="{5C484F08-3B07-44A7-A469-75F22F8492D9}" srcOrd="0" destOrd="0" presId="urn:microsoft.com/office/officeart/2005/8/layout/arrow2"/>
    <dgm:cxn modelId="{75EB560D-DA25-4B6F-B973-1384201E5086}" type="presParOf" srcId="{A57A34D8-356D-4ED1-9A1A-53986BFA2D44}" destId="{A48E254F-DB2A-4633-B3B8-35F006FA5E66}" srcOrd="1" destOrd="0" presId="urn:microsoft.com/office/officeart/2005/8/layout/arrow2"/>
    <dgm:cxn modelId="{773EB684-4974-42A8-8A79-C337EAD30AB1}" type="presParOf" srcId="{A48E254F-DB2A-4633-B3B8-35F006FA5E66}" destId="{B18EF38D-6272-4522-8338-3DAA9DD7DEAF}" srcOrd="0" destOrd="0" presId="urn:microsoft.com/office/officeart/2005/8/layout/arrow2"/>
    <dgm:cxn modelId="{C85B443A-9404-4CF8-9BC0-3FC7CD487A79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A8BAE5-980A-4857-9686-BDA1C43FB91A}" type="presOf" srcId="{236FD694-DA87-44EA-A63F-0E9808A25483}" destId="{A57A34D8-356D-4ED1-9A1A-53986BFA2D44}" srcOrd="0" destOrd="0" presId="urn:microsoft.com/office/officeart/2005/8/layout/arrow2"/>
    <dgm:cxn modelId="{1BBF1904-83DF-46A3-9B2A-9BCC25AFFD57}" type="presOf" srcId="{EE78FE46-AD59-4DBF-B0A8-CBC0D835ACB0}" destId="{E1E50DE2-1AFE-4196-B833-8A5BE40A665A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BEEABAB5-EC21-454F-83DC-E7268A7224C8}" type="presParOf" srcId="{A57A34D8-356D-4ED1-9A1A-53986BFA2D44}" destId="{5C484F08-3B07-44A7-A469-75F22F8492D9}" srcOrd="0" destOrd="0" presId="urn:microsoft.com/office/officeart/2005/8/layout/arrow2"/>
    <dgm:cxn modelId="{00EFA904-4DAE-4337-8C54-3CE2BD9CFCB2}" type="presParOf" srcId="{A57A34D8-356D-4ED1-9A1A-53986BFA2D44}" destId="{A48E254F-DB2A-4633-B3B8-35F006FA5E66}" srcOrd="1" destOrd="0" presId="urn:microsoft.com/office/officeart/2005/8/layout/arrow2"/>
    <dgm:cxn modelId="{217700D6-9C00-499B-83D3-852583A60C54}" type="presParOf" srcId="{A48E254F-DB2A-4633-B3B8-35F006FA5E66}" destId="{B18EF38D-6272-4522-8338-3DAA9DD7DEAF}" srcOrd="0" destOrd="0" presId="urn:microsoft.com/office/officeart/2005/8/layout/arrow2"/>
    <dgm:cxn modelId="{24D14BB3-7C1D-4296-97FA-F1C187B1DD71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31" y="988781"/>
          <a:ext cx="9946086" cy="351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007"/>
          <a:ext cx="415630" cy="4156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908" y="2352589"/>
          <a:ext cx="57604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4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2908" y="2352589"/>
        <a:ext cx="57604" cy="457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31" y="1168829"/>
          <a:ext cx="9946086" cy="351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007"/>
          <a:ext cx="415630" cy="4156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908" y="2352588"/>
          <a:ext cx="57604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4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2908" y="2352588"/>
        <a:ext cx="57604" cy="457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31" y="988781"/>
          <a:ext cx="9946086" cy="351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007"/>
          <a:ext cx="415630" cy="4156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908" y="2352589"/>
          <a:ext cx="57604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4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2908" y="2352589"/>
        <a:ext cx="57604" cy="45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0888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" y="1766314"/>
            <a:ext cx="9143996" cy="3174854"/>
          </a:xfrm>
          <a:prstGeom prst="rect">
            <a:avLst/>
          </a:prstGeom>
        </p:spPr>
      </p:pic>
      <p:pic>
        <p:nvPicPr>
          <p:cNvPr id="11" name="Imagem 10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2" name="Imagem 11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0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2" y="907728"/>
            <a:ext cx="6224632" cy="2161232"/>
          </a:xfrm>
          <a:prstGeom prst="rect">
            <a:avLst/>
          </a:prstGeom>
        </p:spPr>
      </p:pic>
      <p:pic>
        <p:nvPicPr>
          <p:cNvPr id="13" name="Imagem 12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4" name="Imagem 13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47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48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66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63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94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086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578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8379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6E7A-9681-4A57-A964-EF68DD89BA9E}" type="datetimeFigureOut">
              <a:rPr lang="pt-BR" smtClean="0"/>
              <a:pPr/>
              <a:t>20/03/2013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43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rojetos@selletiva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nformatiq.com.br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572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28490" y="1124744"/>
            <a:ext cx="7287020" cy="1224136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Sérgio Clério Jorge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Mestre em Administração e Controladoria 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Bacharel </a:t>
            </a:r>
            <a:r>
              <a:rPr lang="pt-BR" dirty="0"/>
              <a:t>em Computação – UFC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928490" y="2564904"/>
            <a:ext cx="7287020" cy="1008112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Rose Jeokellyane do Valle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Mestre em Administração e Controladoria </a:t>
            </a:r>
            <a:r>
              <a:rPr lang="pt-BR" dirty="0" smtClean="0"/>
              <a:t>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Bacharel em Turismo - UNIFOR</a:t>
            </a:r>
            <a:endParaRPr lang="pt-BR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28490" y="3789040"/>
            <a:ext cx="7287020" cy="1224136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Luiz Alves de Lima Neto</a:t>
            </a:r>
            <a:endParaRPr lang="pt-BR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Mestre em Eng. De Teleinformática – </a:t>
            </a:r>
            <a:r>
              <a:rPr lang="pt-BR" dirty="0" err="1" smtClean="0"/>
              <a:t>UFC</a:t>
            </a: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Certificação </a:t>
            </a:r>
            <a:r>
              <a:rPr lang="pt-BR" dirty="0" err="1" smtClean="0"/>
              <a:t>PMP</a:t>
            </a:r>
            <a:r>
              <a:rPr lang="pt-BR" dirty="0" smtClean="0"/>
              <a:t>, MBA Gestão de Negócio</a:t>
            </a:r>
            <a:endParaRPr lang="pt-BR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99592" y="5229200"/>
            <a:ext cx="7287020" cy="1224136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Daniel Freitas Colaço</a:t>
            </a:r>
            <a:endParaRPr lang="pt-BR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Engenheiro Eletricista – </a:t>
            </a:r>
            <a:r>
              <a:rPr lang="pt-BR" dirty="0" err="1" smtClean="0"/>
              <a:t>UFC</a:t>
            </a: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Mestrando em Eng. De Teleinformática, 10 anos em GP</a:t>
            </a:r>
            <a:endParaRPr lang="pt-B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32" y="125760"/>
            <a:ext cx="6563072" cy="1143000"/>
          </a:xfrm>
        </p:spPr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STATUS</a:t>
            </a:r>
            <a:endParaRPr lang="pt-BR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28490" y="1484784"/>
            <a:ext cx="7287020" cy="4032448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3176362"/>
              </p:ext>
            </p:extLst>
          </p:nvPr>
        </p:nvGraphicFramePr>
        <p:xfrm>
          <a:off x="1259632" y="1773238"/>
          <a:ext cx="6696744" cy="3529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8372"/>
                <a:gridCol w="3348372"/>
              </a:tblGrid>
              <a:tr h="69456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Há 6 meses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Hoje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573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Sem apoio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1 horas / dia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Recursos</a:t>
                      </a:r>
                      <a:r>
                        <a:rPr lang="pt-BR" baseline="0" dirty="0" smtClean="0"/>
                        <a:t>: R$0,00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Sem </a:t>
                      </a:r>
                      <a:r>
                        <a:rPr lang="pt-BR" baseline="0" dirty="0" err="1" smtClean="0"/>
                        <a:t>Adm</a:t>
                      </a:r>
                      <a:r>
                        <a:rPr lang="pt-BR" baseline="0" dirty="0" smtClean="0"/>
                        <a:t> / Financeiro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2 pessoas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Apoi</a:t>
                      </a:r>
                      <a:r>
                        <a:rPr lang="pt-BR" baseline="0" dirty="0" smtClean="0"/>
                        <a:t>o: Instituto </a:t>
                      </a:r>
                      <a:r>
                        <a:rPr lang="pt-BR" baseline="0" dirty="0" err="1" smtClean="0"/>
                        <a:t>Orion</a:t>
                      </a:r>
                      <a:endParaRPr lang="pt-BR" baseline="0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6 horas / dia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Recursos: R$1.500,00/mês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Com 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Adm</a:t>
                      </a:r>
                      <a:r>
                        <a:rPr lang="pt-BR" baseline="0" dirty="0" smtClean="0"/>
                        <a:t> / Financeiro</a:t>
                      </a:r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4 pessoas + suporte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836712"/>
            <a:ext cx="7380312" cy="4986093"/>
            <a:chOff x="-5446130" y="1762098"/>
            <a:chExt cx="15828862" cy="3284142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="" xmlns:p14="http://schemas.microsoft.com/office/powerpoint/2010/main" val="1448929216"/>
                </p:ext>
              </p:extLst>
            </p:nvPr>
          </p:nvGraphicFramePr>
          <p:xfrm>
            <a:off x="-1663475" y="1762098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-5446130" y="4863792"/>
              <a:ext cx="1547800" cy="18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10/2012</a:t>
              </a:r>
              <a:endParaRPr lang="pt-BR" sz="1200" b="1" dirty="0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TIMELINE</a:t>
            </a:r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391626" y="5916065"/>
            <a:ext cx="144000" cy="144000"/>
          </a:xfrm>
          <a:prstGeom prst="ellipse">
            <a:avLst/>
          </a:prstGeom>
          <a:solidFill>
            <a:srgbClr val="99B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ipse 17"/>
          <p:cNvSpPr/>
          <p:nvPr/>
        </p:nvSpPr>
        <p:spPr>
          <a:xfrm>
            <a:off x="177126" y="6253418"/>
            <a:ext cx="108000" cy="108000"/>
          </a:xfrm>
          <a:prstGeom prst="ellipse">
            <a:avLst/>
          </a:prstGeom>
          <a:solidFill>
            <a:srgbClr val="99B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45"/>
          <p:cNvSpPr txBox="1"/>
          <p:nvPr/>
        </p:nvSpPr>
        <p:spPr>
          <a:xfrm>
            <a:off x="266372" y="6159848"/>
            <a:ext cx="103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Dissertação</a:t>
            </a:r>
            <a:endParaRPr lang="pt-BR" sz="1400" dirty="0"/>
          </a:p>
        </p:txBody>
      </p:sp>
      <p:sp>
        <p:nvSpPr>
          <p:cNvPr id="20" name="Elipse 19"/>
          <p:cNvSpPr/>
          <p:nvPr/>
        </p:nvSpPr>
        <p:spPr>
          <a:xfrm>
            <a:off x="662369" y="5582394"/>
            <a:ext cx="180000" cy="180000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extBox 45"/>
          <p:cNvSpPr txBox="1"/>
          <p:nvPr/>
        </p:nvSpPr>
        <p:spPr>
          <a:xfrm>
            <a:off x="506501" y="5843364"/>
            <a:ext cx="350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2º Lugar – Desafio </a:t>
            </a:r>
            <a:r>
              <a:rPr lang="pt-BR" sz="1400" dirty="0" err="1" smtClean="0"/>
              <a:t>GreenPeace</a:t>
            </a:r>
            <a:r>
              <a:rPr lang="pt-BR" sz="1400" dirty="0" smtClean="0"/>
              <a:t> – Porto Digital</a:t>
            </a:r>
            <a:endParaRPr lang="pt-BR" sz="1400" dirty="0"/>
          </a:p>
        </p:txBody>
      </p:sp>
      <p:sp>
        <p:nvSpPr>
          <p:cNvPr id="22" name="TextBox 45"/>
          <p:cNvSpPr txBox="1"/>
          <p:nvPr/>
        </p:nvSpPr>
        <p:spPr>
          <a:xfrm>
            <a:off x="884282" y="5545807"/>
            <a:ext cx="2000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INICIO: PRÉ-INCUBAÇÃO</a:t>
            </a:r>
            <a:endParaRPr lang="pt-BR" sz="1400" b="1" dirty="0"/>
          </a:p>
        </p:txBody>
      </p:sp>
      <p:sp>
        <p:nvSpPr>
          <p:cNvPr id="28" name="Elipse 27"/>
          <p:cNvSpPr/>
          <p:nvPr/>
        </p:nvSpPr>
        <p:spPr>
          <a:xfrm>
            <a:off x="1363905" y="4987280"/>
            <a:ext cx="216000" cy="216000"/>
          </a:xfrm>
          <a:prstGeom prst="ellipse">
            <a:avLst/>
          </a:prstGeom>
          <a:solidFill>
            <a:srgbClr val="99C1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TextBox 45"/>
          <p:cNvSpPr txBox="1"/>
          <p:nvPr/>
        </p:nvSpPr>
        <p:spPr>
          <a:xfrm>
            <a:off x="1585818" y="4950693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1º Lugar – Desafio Brasil (CE/PI/MA)</a:t>
            </a:r>
            <a:endParaRPr lang="pt-BR" sz="1400" dirty="0"/>
          </a:p>
        </p:txBody>
      </p:sp>
      <p:sp>
        <p:nvSpPr>
          <p:cNvPr id="35" name="Elipse 34"/>
          <p:cNvSpPr/>
          <p:nvPr/>
        </p:nvSpPr>
        <p:spPr>
          <a:xfrm>
            <a:off x="2206706" y="4385024"/>
            <a:ext cx="252000" cy="252000"/>
          </a:xfrm>
          <a:prstGeom prst="ellipse">
            <a:avLst/>
          </a:prstGeom>
          <a:solidFill>
            <a:srgbClr val="99C7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TextBox 45"/>
          <p:cNvSpPr txBox="1"/>
          <p:nvPr/>
        </p:nvSpPr>
        <p:spPr>
          <a:xfrm>
            <a:off x="2460526" y="4399012"/>
            <a:ext cx="332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4º Lugar – Desafio Cidades </a:t>
            </a:r>
            <a:r>
              <a:rPr lang="pt-BR" sz="1400" dirty="0" err="1" smtClean="0"/>
              <a:t>Eco-Inteligentes</a:t>
            </a:r>
            <a:endParaRPr lang="pt-BR" sz="1400" dirty="0"/>
          </a:p>
        </p:txBody>
      </p:sp>
      <p:sp>
        <p:nvSpPr>
          <p:cNvPr id="45" name="Elipse 44"/>
          <p:cNvSpPr/>
          <p:nvPr/>
        </p:nvSpPr>
        <p:spPr>
          <a:xfrm>
            <a:off x="3368749" y="3760465"/>
            <a:ext cx="252000" cy="252000"/>
          </a:xfrm>
          <a:prstGeom prst="ellipse">
            <a:avLst/>
          </a:prstGeom>
          <a:solidFill>
            <a:srgbClr val="99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Elipse 49"/>
          <p:cNvSpPr/>
          <p:nvPr/>
        </p:nvSpPr>
        <p:spPr>
          <a:xfrm>
            <a:off x="3976888" y="3429000"/>
            <a:ext cx="288000" cy="288000"/>
          </a:xfrm>
          <a:prstGeom prst="ellipse">
            <a:avLst/>
          </a:prstGeom>
          <a:solidFill>
            <a:srgbClr val="99CF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TextBox 45"/>
          <p:cNvSpPr txBox="1"/>
          <p:nvPr/>
        </p:nvSpPr>
        <p:spPr>
          <a:xfrm>
            <a:off x="3647009" y="3775323"/>
            <a:ext cx="1888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Parceria Instituto </a:t>
            </a:r>
            <a:r>
              <a:rPr lang="pt-BR" sz="1400" dirty="0" err="1" smtClean="0"/>
              <a:t>Orion</a:t>
            </a:r>
            <a:endParaRPr lang="pt-BR" sz="1400" dirty="0"/>
          </a:p>
        </p:txBody>
      </p:sp>
      <p:sp>
        <p:nvSpPr>
          <p:cNvPr id="52" name="Elipse 51"/>
          <p:cNvSpPr/>
          <p:nvPr/>
        </p:nvSpPr>
        <p:spPr>
          <a:xfrm>
            <a:off x="4681548" y="3140968"/>
            <a:ext cx="288000" cy="288000"/>
          </a:xfrm>
          <a:prstGeom prst="ellipse">
            <a:avLst/>
          </a:prstGeom>
          <a:solidFill>
            <a:srgbClr val="99D2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45"/>
          <p:cNvSpPr txBox="1"/>
          <p:nvPr/>
        </p:nvSpPr>
        <p:spPr>
          <a:xfrm>
            <a:off x="5004048" y="3199024"/>
            <a:ext cx="244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Criação Nova Identidade Visual</a:t>
            </a:r>
            <a:endParaRPr lang="pt-BR" sz="1400" dirty="0"/>
          </a:p>
        </p:txBody>
      </p:sp>
      <p:sp>
        <p:nvSpPr>
          <p:cNvPr id="57" name="TextBox 45"/>
          <p:cNvSpPr txBox="1"/>
          <p:nvPr/>
        </p:nvSpPr>
        <p:spPr>
          <a:xfrm>
            <a:off x="4283968" y="3501008"/>
            <a:ext cx="2244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Finalista UKTI – Porto Digital</a:t>
            </a:r>
            <a:endParaRPr lang="pt-BR" sz="1400" dirty="0"/>
          </a:p>
        </p:txBody>
      </p:sp>
      <p:sp>
        <p:nvSpPr>
          <p:cNvPr id="60" name="Elipse 59"/>
          <p:cNvSpPr/>
          <p:nvPr/>
        </p:nvSpPr>
        <p:spPr>
          <a:xfrm>
            <a:off x="7668344" y="1772856"/>
            <a:ext cx="360000" cy="360000"/>
          </a:xfrm>
          <a:prstGeom prst="ellipse">
            <a:avLst/>
          </a:prstGeom>
          <a:solidFill>
            <a:srgbClr val="99DD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1" name="TextBox 45"/>
          <p:cNvSpPr txBox="1"/>
          <p:nvPr/>
        </p:nvSpPr>
        <p:spPr>
          <a:xfrm>
            <a:off x="8008769" y="1596022"/>
            <a:ext cx="10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PRODUÇÃO</a:t>
            </a:r>
            <a:endParaRPr lang="pt-BR" sz="1400" dirty="0"/>
          </a:p>
        </p:txBody>
      </p:sp>
      <p:sp>
        <p:nvSpPr>
          <p:cNvPr id="62" name="TextBox 42"/>
          <p:cNvSpPr txBox="1"/>
          <p:nvPr/>
        </p:nvSpPr>
        <p:spPr>
          <a:xfrm>
            <a:off x="-40704" y="636227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08/2012</a:t>
            </a:r>
            <a:endParaRPr lang="pt-BR" sz="1200" b="1" dirty="0"/>
          </a:p>
        </p:txBody>
      </p:sp>
      <p:sp>
        <p:nvSpPr>
          <p:cNvPr id="63" name="TextBox 42"/>
          <p:cNvSpPr txBox="1"/>
          <p:nvPr/>
        </p:nvSpPr>
        <p:spPr>
          <a:xfrm>
            <a:off x="-44263" y="3020767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</a:rPr>
              <a:t>HOJE (03/2013)</a:t>
            </a:r>
            <a:endParaRPr lang="pt-BR" sz="1200" b="1" dirty="0">
              <a:solidFill>
                <a:srgbClr val="008000"/>
              </a:solidFill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8314824" y="76470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03/2014</a:t>
            </a:r>
            <a:endParaRPr lang="pt-BR" sz="1200" b="1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180528" y="3212976"/>
            <a:ext cx="957706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161925" y="692696"/>
            <a:ext cx="7164288" cy="5130109"/>
            <a:chOff x="-5446130" y="1667240"/>
            <a:chExt cx="15365546" cy="3379000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="" xmlns:p14="http://schemas.microsoft.com/office/powerpoint/2010/main" val="1448929216"/>
                </p:ext>
              </p:extLst>
            </p:nvPr>
          </p:nvGraphicFramePr>
          <p:xfrm>
            <a:off x="-2126791" y="1667240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-5446130" y="4863792"/>
              <a:ext cx="1547800" cy="18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10/2012</a:t>
              </a:r>
              <a:endParaRPr lang="pt-BR" sz="1200" b="1" dirty="0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TIMELINE</a:t>
            </a:r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662369" y="5582394"/>
            <a:ext cx="180000" cy="180000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45"/>
          <p:cNvSpPr txBox="1"/>
          <p:nvPr/>
        </p:nvSpPr>
        <p:spPr>
          <a:xfrm>
            <a:off x="884282" y="5545807"/>
            <a:ext cx="2000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INICIO: PRÉ-INCUBAÇÃO</a:t>
            </a:r>
            <a:endParaRPr lang="pt-BR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994203" y="5296742"/>
            <a:ext cx="180000" cy="180000"/>
          </a:xfrm>
          <a:prstGeom prst="ellipse">
            <a:avLst/>
          </a:prstGeom>
          <a:solidFill>
            <a:srgbClr val="99BE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45"/>
          <p:cNvSpPr txBox="1"/>
          <p:nvPr/>
        </p:nvSpPr>
        <p:spPr>
          <a:xfrm>
            <a:off x="1170568" y="5248250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1.0 (Protótipo)</a:t>
            </a:r>
            <a:endParaRPr lang="pt-BR" sz="1400" dirty="0"/>
          </a:p>
        </p:txBody>
      </p:sp>
      <p:sp>
        <p:nvSpPr>
          <p:cNvPr id="32" name="Elipse 31"/>
          <p:cNvSpPr/>
          <p:nvPr/>
        </p:nvSpPr>
        <p:spPr>
          <a:xfrm>
            <a:off x="1793313" y="4662661"/>
            <a:ext cx="252000" cy="252000"/>
          </a:xfrm>
          <a:prstGeom prst="ellipse">
            <a:avLst/>
          </a:prstGeom>
          <a:solidFill>
            <a:srgbClr val="99C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extBox 45"/>
          <p:cNvSpPr txBox="1"/>
          <p:nvPr/>
        </p:nvSpPr>
        <p:spPr>
          <a:xfrm>
            <a:off x="2008083" y="4678892"/>
            <a:ext cx="26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Jurídica (Porto Digital)</a:t>
            </a:r>
            <a:endParaRPr lang="pt-BR" sz="1400" dirty="0"/>
          </a:p>
        </p:txBody>
      </p:sp>
      <p:sp>
        <p:nvSpPr>
          <p:cNvPr id="37" name="Elipse 36"/>
          <p:cNvSpPr/>
          <p:nvPr/>
        </p:nvSpPr>
        <p:spPr>
          <a:xfrm>
            <a:off x="2770647" y="4077072"/>
            <a:ext cx="252000" cy="252000"/>
          </a:xfrm>
          <a:prstGeom prst="ellipse">
            <a:avLst/>
          </a:prstGeom>
          <a:solidFill>
            <a:srgbClr val="99C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TextBox 45"/>
          <p:cNvSpPr txBox="1"/>
          <p:nvPr/>
        </p:nvSpPr>
        <p:spPr>
          <a:xfrm>
            <a:off x="3052969" y="4091930"/>
            <a:ext cx="2885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Prima (1ª Versão </a:t>
            </a:r>
            <a:r>
              <a:rPr lang="pt-BR" sz="1400" dirty="0" err="1" smtClean="0"/>
              <a:t>Canvas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60" name="Elipse 59"/>
          <p:cNvSpPr/>
          <p:nvPr/>
        </p:nvSpPr>
        <p:spPr>
          <a:xfrm>
            <a:off x="7668344" y="1772856"/>
            <a:ext cx="360000" cy="360000"/>
          </a:xfrm>
          <a:prstGeom prst="ellipse">
            <a:avLst/>
          </a:prstGeom>
          <a:solidFill>
            <a:srgbClr val="99DD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1" name="TextBox 45"/>
          <p:cNvSpPr txBox="1"/>
          <p:nvPr/>
        </p:nvSpPr>
        <p:spPr>
          <a:xfrm>
            <a:off x="8008769" y="1596022"/>
            <a:ext cx="10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PRODUÇÃO</a:t>
            </a:r>
            <a:endParaRPr lang="pt-BR" sz="1400" dirty="0"/>
          </a:p>
        </p:txBody>
      </p:sp>
      <p:sp>
        <p:nvSpPr>
          <p:cNvPr id="63" name="TextBox 42"/>
          <p:cNvSpPr txBox="1"/>
          <p:nvPr/>
        </p:nvSpPr>
        <p:spPr>
          <a:xfrm>
            <a:off x="-44263" y="3020767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</a:rPr>
              <a:t>HOJE (03/2013)</a:t>
            </a:r>
            <a:endParaRPr lang="pt-BR" sz="1200" b="1" dirty="0">
              <a:solidFill>
                <a:srgbClr val="008000"/>
              </a:solidFill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8314824" y="76470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03/2014</a:t>
            </a:r>
            <a:endParaRPr lang="pt-BR" sz="1200" b="1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180528" y="3212976"/>
            <a:ext cx="957706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5"/>
          <p:cNvSpPr txBox="1"/>
          <p:nvPr/>
        </p:nvSpPr>
        <p:spPr>
          <a:xfrm>
            <a:off x="6516216" y="2617167"/>
            <a:ext cx="2522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FIEC/INDI  e SEBRAE</a:t>
            </a:r>
            <a:endParaRPr lang="pt-BR" sz="1400" dirty="0"/>
          </a:p>
        </p:txBody>
      </p:sp>
      <p:sp>
        <p:nvSpPr>
          <p:cNvPr id="46" name="Elipse 45"/>
          <p:cNvSpPr/>
          <p:nvPr/>
        </p:nvSpPr>
        <p:spPr>
          <a:xfrm>
            <a:off x="6144910" y="2550390"/>
            <a:ext cx="324000" cy="324000"/>
          </a:xfrm>
          <a:prstGeom prst="ellipse">
            <a:avLst/>
          </a:prstGeom>
          <a:solidFill>
            <a:srgbClr val="99D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5"/>
          <p:cNvSpPr txBox="1"/>
          <p:nvPr/>
        </p:nvSpPr>
        <p:spPr>
          <a:xfrm>
            <a:off x="5824040" y="2881402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1.5 (Protótipo)</a:t>
            </a:r>
            <a:endParaRPr lang="pt-BR" sz="1400" dirty="0"/>
          </a:p>
        </p:txBody>
      </p:sp>
      <p:sp>
        <p:nvSpPr>
          <p:cNvPr id="49" name="Elipse 48"/>
          <p:cNvSpPr/>
          <p:nvPr/>
        </p:nvSpPr>
        <p:spPr>
          <a:xfrm>
            <a:off x="5403215" y="2809394"/>
            <a:ext cx="324000" cy="324000"/>
          </a:xfrm>
          <a:prstGeom prst="ellipse">
            <a:avLst/>
          </a:prstGeom>
          <a:solidFill>
            <a:srgbClr val="99D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Elipse 68"/>
          <p:cNvSpPr/>
          <p:nvPr/>
        </p:nvSpPr>
        <p:spPr>
          <a:xfrm>
            <a:off x="6948264" y="2276872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TextBox 45"/>
          <p:cNvSpPr txBox="1"/>
          <p:nvPr/>
        </p:nvSpPr>
        <p:spPr>
          <a:xfrm>
            <a:off x="7303004" y="2312840"/>
            <a:ext cx="144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Versão 2.0 (MVP)</a:t>
            </a:r>
            <a:endParaRPr lang="pt-BR" sz="1400" dirty="0"/>
          </a:p>
        </p:txBody>
      </p:sp>
      <p:sp>
        <p:nvSpPr>
          <p:cNvPr id="72" name="Elipse 71"/>
          <p:cNvSpPr/>
          <p:nvPr/>
        </p:nvSpPr>
        <p:spPr>
          <a:xfrm>
            <a:off x="6336232" y="1988840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TextBox 45"/>
          <p:cNvSpPr txBox="1"/>
          <p:nvPr/>
        </p:nvSpPr>
        <p:spPr>
          <a:xfrm>
            <a:off x="3979643" y="1959812"/>
            <a:ext cx="233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Abertura Empresa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74" name="Elipse 73"/>
          <p:cNvSpPr/>
          <p:nvPr/>
        </p:nvSpPr>
        <p:spPr>
          <a:xfrm>
            <a:off x="5616152" y="2276872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TextBox 45"/>
          <p:cNvSpPr txBox="1"/>
          <p:nvPr/>
        </p:nvSpPr>
        <p:spPr>
          <a:xfrm>
            <a:off x="4191550" y="2285593"/>
            <a:ext cx="1403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Direitos Autorais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-19050" y="836712"/>
            <a:ext cx="7380312" cy="4986093"/>
            <a:chOff x="-5446130" y="1762098"/>
            <a:chExt cx="15828862" cy="3284142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="" xmlns:p14="http://schemas.microsoft.com/office/powerpoint/2010/main" val="1448929216"/>
                </p:ext>
              </p:extLst>
            </p:nvPr>
          </p:nvGraphicFramePr>
          <p:xfrm>
            <a:off x="-1663475" y="1762098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-5446130" y="4863792"/>
              <a:ext cx="1547800" cy="18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10/2012</a:t>
              </a:r>
              <a:endParaRPr lang="pt-BR" sz="1200" b="1" dirty="0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TIMELINE</a:t>
            </a:r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391626" y="5916065"/>
            <a:ext cx="144000" cy="144000"/>
          </a:xfrm>
          <a:prstGeom prst="ellipse">
            <a:avLst/>
          </a:prstGeom>
          <a:solidFill>
            <a:srgbClr val="99B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ipse 17"/>
          <p:cNvSpPr/>
          <p:nvPr/>
        </p:nvSpPr>
        <p:spPr>
          <a:xfrm>
            <a:off x="177126" y="6253418"/>
            <a:ext cx="108000" cy="108000"/>
          </a:xfrm>
          <a:prstGeom prst="ellipse">
            <a:avLst/>
          </a:prstGeom>
          <a:solidFill>
            <a:srgbClr val="99B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45"/>
          <p:cNvSpPr txBox="1"/>
          <p:nvPr/>
        </p:nvSpPr>
        <p:spPr>
          <a:xfrm>
            <a:off x="266372" y="6159848"/>
            <a:ext cx="103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Dissertação</a:t>
            </a:r>
            <a:endParaRPr lang="pt-BR" sz="1400" dirty="0"/>
          </a:p>
        </p:txBody>
      </p:sp>
      <p:sp>
        <p:nvSpPr>
          <p:cNvPr id="20" name="Elipse 19"/>
          <p:cNvSpPr/>
          <p:nvPr/>
        </p:nvSpPr>
        <p:spPr>
          <a:xfrm>
            <a:off x="662369" y="5582394"/>
            <a:ext cx="180000" cy="180000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extBox 45"/>
          <p:cNvSpPr txBox="1"/>
          <p:nvPr/>
        </p:nvSpPr>
        <p:spPr>
          <a:xfrm>
            <a:off x="506501" y="5843364"/>
            <a:ext cx="350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2º Lugar – Desafio </a:t>
            </a:r>
            <a:r>
              <a:rPr lang="pt-BR" sz="1400" dirty="0" err="1" smtClean="0"/>
              <a:t>GreenPeace</a:t>
            </a:r>
            <a:r>
              <a:rPr lang="pt-BR" sz="1400" dirty="0" smtClean="0"/>
              <a:t> – Porto Digital</a:t>
            </a:r>
            <a:endParaRPr lang="pt-BR" sz="1400" dirty="0"/>
          </a:p>
        </p:txBody>
      </p:sp>
      <p:sp>
        <p:nvSpPr>
          <p:cNvPr id="22" name="TextBox 45"/>
          <p:cNvSpPr txBox="1"/>
          <p:nvPr/>
        </p:nvSpPr>
        <p:spPr>
          <a:xfrm>
            <a:off x="884282" y="5545807"/>
            <a:ext cx="2000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INICIO: PRÉ-INCUBAÇÃO</a:t>
            </a:r>
            <a:endParaRPr lang="pt-BR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994203" y="5296742"/>
            <a:ext cx="180000" cy="180000"/>
          </a:xfrm>
          <a:prstGeom prst="ellipse">
            <a:avLst/>
          </a:prstGeom>
          <a:solidFill>
            <a:srgbClr val="99BE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45"/>
          <p:cNvSpPr txBox="1"/>
          <p:nvPr/>
        </p:nvSpPr>
        <p:spPr>
          <a:xfrm>
            <a:off x="1170568" y="5248250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1.0 (Protótipo)</a:t>
            </a:r>
            <a:endParaRPr lang="pt-BR" sz="1400" dirty="0"/>
          </a:p>
        </p:txBody>
      </p:sp>
      <p:sp>
        <p:nvSpPr>
          <p:cNvPr id="28" name="Elipse 27"/>
          <p:cNvSpPr/>
          <p:nvPr/>
        </p:nvSpPr>
        <p:spPr>
          <a:xfrm>
            <a:off x="1363905" y="4987280"/>
            <a:ext cx="216000" cy="216000"/>
          </a:xfrm>
          <a:prstGeom prst="ellipse">
            <a:avLst/>
          </a:prstGeom>
          <a:solidFill>
            <a:srgbClr val="99C1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TextBox 45"/>
          <p:cNvSpPr txBox="1"/>
          <p:nvPr/>
        </p:nvSpPr>
        <p:spPr>
          <a:xfrm>
            <a:off x="1585818" y="4950693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1º Lugar – Desafio Brasil (CE/PI/MA)</a:t>
            </a:r>
            <a:endParaRPr lang="pt-BR" sz="1400" dirty="0"/>
          </a:p>
        </p:txBody>
      </p:sp>
      <p:sp>
        <p:nvSpPr>
          <p:cNvPr id="32" name="Elipse 31"/>
          <p:cNvSpPr/>
          <p:nvPr/>
        </p:nvSpPr>
        <p:spPr>
          <a:xfrm>
            <a:off x="1793313" y="4662661"/>
            <a:ext cx="252000" cy="252000"/>
          </a:xfrm>
          <a:prstGeom prst="ellipse">
            <a:avLst/>
          </a:prstGeom>
          <a:solidFill>
            <a:srgbClr val="99C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extBox 45"/>
          <p:cNvSpPr txBox="1"/>
          <p:nvPr/>
        </p:nvSpPr>
        <p:spPr>
          <a:xfrm>
            <a:off x="2008083" y="4678892"/>
            <a:ext cx="26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Jurídica (Porto Digital)</a:t>
            </a:r>
            <a:endParaRPr lang="pt-BR" sz="1400" dirty="0"/>
          </a:p>
        </p:txBody>
      </p:sp>
      <p:sp>
        <p:nvSpPr>
          <p:cNvPr id="35" name="Elipse 34"/>
          <p:cNvSpPr/>
          <p:nvPr/>
        </p:nvSpPr>
        <p:spPr>
          <a:xfrm>
            <a:off x="2206706" y="4385024"/>
            <a:ext cx="252000" cy="252000"/>
          </a:xfrm>
          <a:prstGeom prst="ellipse">
            <a:avLst/>
          </a:prstGeom>
          <a:solidFill>
            <a:srgbClr val="99C7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45"/>
          <p:cNvSpPr txBox="1"/>
          <p:nvPr/>
        </p:nvSpPr>
        <p:spPr>
          <a:xfrm>
            <a:off x="5824040" y="2881402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1.5 (Protótipo)</a:t>
            </a:r>
            <a:endParaRPr lang="pt-BR" sz="1400" dirty="0"/>
          </a:p>
        </p:txBody>
      </p:sp>
      <p:sp>
        <p:nvSpPr>
          <p:cNvPr id="37" name="Elipse 36"/>
          <p:cNvSpPr/>
          <p:nvPr/>
        </p:nvSpPr>
        <p:spPr>
          <a:xfrm>
            <a:off x="2770647" y="4077072"/>
            <a:ext cx="252000" cy="252000"/>
          </a:xfrm>
          <a:prstGeom prst="ellipse">
            <a:avLst/>
          </a:prstGeom>
          <a:solidFill>
            <a:srgbClr val="99C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TextBox 45"/>
          <p:cNvSpPr txBox="1"/>
          <p:nvPr/>
        </p:nvSpPr>
        <p:spPr>
          <a:xfrm>
            <a:off x="2460526" y="4399012"/>
            <a:ext cx="332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4º Lugar – Desafio Cidades </a:t>
            </a:r>
            <a:r>
              <a:rPr lang="pt-BR" sz="1400" dirty="0" err="1" smtClean="0"/>
              <a:t>Eco-Inteligentes</a:t>
            </a:r>
            <a:endParaRPr lang="pt-BR" sz="1400" dirty="0"/>
          </a:p>
        </p:txBody>
      </p:sp>
      <p:sp>
        <p:nvSpPr>
          <p:cNvPr id="45" name="Elipse 44"/>
          <p:cNvSpPr/>
          <p:nvPr/>
        </p:nvSpPr>
        <p:spPr>
          <a:xfrm>
            <a:off x="3368749" y="3760465"/>
            <a:ext cx="252000" cy="252000"/>
          </a:xfrm>
          <a:prstGeom prst="ellipse">
            <a:avLst/>
          </a:prstGeom>
          <a:solidFill>
            <a:srgbClr val="99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TextBox 45"/>
          <p:cNvSpPr txBox="1"/>
          <p:nvPr/>
        </p:nvSpPr>
        <p:spPr>
          <a:xfrm>
            <a:off x="3052969" y="4091930"/>
            <a:ext cx="2885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Prima (1ª Versão </a:t>
            </a:r>
            <a:r>
              <a:rPr lang="pt-BR" sz="1400" dirty="0" err="1" smtClean="0"/>
              <a:t>Canvas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50" name="Elipse 49"/>
          <p:cNvSpPr/>
          <p:nvPr/>
        </p:nvSpPr>
        <p:spPr>
          <a:xfrm>
            <a:off x="3976888" y="3429000"/>
            <a:ext cx="288000" cy="288000"/>
          </a:xfrm>
          <a:prstGeom prst="ellipse">
            <a:avLst/>
          </a:prstGeom>
          <a:solidFill>
            <a:srgbClr val="99CF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TextBox 45"/>
          <p:cNvSpPr txBox="1"/>
          <p:nvPr/>
        </p:nvSpPr>
        <p:spPr>
          <a:xfrm>
            <a:off x="3647009" y="3775323"/>
            <a:ext cx="1888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Parceria Instituto </a:t>
            </a:r>
            <a:r>
              <a:rPr lang="pt-BR" sz="1400" dirty="0" err="1" smtClean="0"/>
              <a:t>Orion</a:t>
            </a:r>
            <a:endParaRPr lang="pt-BR" sz="1400" dirty="0"/>
          </a:p>
        </p:txBody>
      </p:sp>
      <p:sp>
        <p:nvSpPr>
          <p:cNvPr id="52" name="Elipse 51"/>
          <p:cNvSpPr/>
          <p:nvPr/>
        </p:nvSpPr>
        <p:spPr>
          <a:xfrm>
            <a:off x="4681548" y="3140968"/>
            <a:ext cx="288000" cy="288000"/>
          </a:xfrm>
          <a:prstGeom prst="ellipse">
            <a:avLst/>
          </a:prstGeom>
          <a:solidFill>
            <a:srgbClr val="99D2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45"/>
          <p:cNvSpPr txBox="1"/>
          <p:nvPr/>
        </p:nvSpPr>
        <p:spPr>
          <a:xfrm>
            <a:off x="6516216" y="2617167"/>
            <a:ext cx="2522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FIEC/INDI  e SEBRAE</a:t>
            </a:r>
            <a:endParaRPr lang="pt-BR" sz="1400" dirty="0"/>
          </a:p>
        </p:txBody>
      </p:sp>
      <p:sp>
        <p:nvSpPr>
          <p:cNvPr id="54" name="Elipse 53"/>
          <p:cNvSpPr/>
          <p:nvPr/>
        </p:nvSpPr>
        <p:spPr>
          <a:xfrm>
            <a:off x="5403215" y="2809394"/>
            <a:ext cx="324000" cy="324000"/>
          </a:xfrm>
          <a:prstGeom prst="ellipse">
            <a:avLst/>
          </a:prstGeom>
          <a:solidFill>
            <a:srgbClr val="99D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45"/>
          <p:cNvSpPr txBox="1"/>
          <p:nvPr/>
        </p:nvSpPr>
        <p:spPr>
          <a:xfrm>
            <a:off x="5004048" y="3199024"/>
            <a:ext cx="244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Criação Nova Identidade Visual</a:t>
            </a:r>
            <a:endParaRPr lang="pt-BR" sz="1400" dirty="0"/>
          </a:p>
        </p:txBody>
      </p:sp>
      <p:sp>
        <p:nvSpPr>
          <p:cNvPr id="56" name="Elipse 55"/>
          <p:cNvSpPr/>
          <p:nvPr/>
        </p:nvSpPr>
        <p:spPr>
          <a:xfrm>
            <a:off x="6144910" y="2550390"/>
            <a:ext cx="324000" cy="324000"/>
          </a:xfrm>
          <a:prstGeom prst="ellipse">
            <a:avLst/>
          </a:prstGeom>
          <a:solidFill>
            <a:srgbClr val="99D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TextBox 45"/>
          <p:cNvSpPr txBox="1"/>
          <p:nvPr/>
        </p:nvSpPr>
        <p:spPr>
          <a:xfrm>
            <a:off x="4283968" y="3501008"/>
            <a:ext cx="2244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Finalista UKTI – Porto Digital</a:t>
            </a:r>
            <a:endParaRPr lang="pt-BR" sz="1400" dirty="0"/>
          </a:p>
        </p:txBody>
      </p:sp>
      <p:sp>
        <p:nvSpPr>
          <p:cNvPr id="58" name="Elipse 57"/>
          <p:cNvSpPr/>
          <p:nvPr/>
        </p:nvSpPr>
        <p:spPr>
          <a:xfrm>
            <a:off x="6948264" y="2276872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TextBox 45"/>
          <p:cNvSpPr txBox="1"/>
          <p:nvPr/>
        </p:nvSpPr>
        <p:spPr>
          <a:xfrm>
            <a:off x="7303004" y="2312840"/>
            <a:ext cx="144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Versão 2.0 (MVP)</a:t>
            </a:r>
            <a:endParaRPr lang="pt-BR" sz="1400" dirty="0"/>
          </a:p>
        </p:txBody>
      </p:sp>
      <p:sp>
        <p:nvSpPr>
          <p:cNvPr id="60" name="Elipse 59"/>
          <p:cNvSpPr/>
          <p:nvPr/>
        </p:nvSpPr>
        <p:spPr>
          <a:xfrm>
            <a:off x="7668344" y="1772856"/>
            <a:ext cx="360000" cy="360000"/>
          </a:xfrm>
          <a:prstGeom prst="ellipse">
            <a:avLst/>
          </a:prstGeom>
          <a:solidFill>
            <a:srgbClr val="99DD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1" name="TextBox 45"/>
          <p:cNvSpPr txBox="1"/>
          <p:nvPr/>
        </p:nvSpPr>
        <p:spPr>
          <a:xfrm>
            <a:off x="8008769" y="1596022"/>
            <a:ext cx="10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PRODUÇÃO</a:t>
            </a:r>
            <a:endParaRPr lang="pt-BR" sz="1400" dirty="0"/>
          </a:p>
        </p:txBody>
      </p:sp>
      <p:sp>
        <p:nvSpPr>
          <p:cNvPr id="62" name="TextBox 42"/>
          <p:cNvSpPr txBox="1"/>
          <p:nvPr/>
        </p:nvSpPr>
        <p:spPr>
          <a:xfrm>
            <a:off x="-40704" y="636227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08/2012</a:t>
            </a:r>
            <a:endParaRPr lang="pt-BR" sz="1200" b="1" dirty="0"/>
          </a:p>
        </p:txBody>
      </p:sp>
      <p:sp>
        <p:nvSpPr>
          <p:cNvPr id="63" name="TextBox 42"/>
          <p:cNvSpPr txBox="1"/>
          <p:nvPr/>
        </p:nvSpPr>
        <p:spPr>
          <a:xfrm>
            <a:off x="-44263" y="3020767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</a:rPr>
              <a:t>HOJE (03/2013)</a:t>
            </a:r>
            <a:endParaRPr lang="pt-BR" sz="1200" b="1" dirty="0">
              <a:solidFill>
                <a:srgbClr val="008000"/>
              </a:solidFill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8314824" y="76470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03/2014</a:t>
            </a:r>
            <a:endParaRPr lang="pt-BR" sz="1200" b="1" dirty="0"/>
          </a:p>
        </p:txBody>
      </p:sp>
      <p:sp>
        <p:nvSpPr>
          <p:cNvPr id="65" name="Elipse 64"/>
          <p:cNvSpPr/>
          <p:nvPr/>
        </p:nvSpPr>
        <p:spPr>
          <a:xfrm>
            <a:off x="6336232" y="1988840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TextBox 45"/>
          <p:cNvSpPr txBox="1"/>
          <p:nvPr/>
        </p:nvSpPr>
        <p:spPr>
          <a:xfrm>
            <a:off x="3979643" y="1959812"/>
            <a:ext cx="233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Abertura Empresa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67" name="Elipse 66"/>
          <p:cNvSpPr/>
          <p:nvPr/>
        </p:nvSpPr>
        <p:spPr>
          <a:xfrm>
            <a:off x="5616152" y="2276872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TextBox 45"/>
          <p:cNvSpPr txBox="1"/>
          <p:nvPr/>
        </p:nvSpPr>
        <p:spPr>
          <a:xfrm>
            <a:off x="4191550" y="2285593"/>
            <a:ext cx="1403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Direitos Autorais</a:t>
            </a:r>
            <a:endParaRPr lang="pt-BR" sz="1400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180528" y="3212976"/>
            <a:ext cx="957706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897360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MODELO DE NEGÓCIOS</a:t>
            </a:r>
            <a:endParaRPr lang="pt-BR" dirty="0"/>
          </a:p>
        </p:txBody>
      </p:sp>
      <p:graphicFrame>
        <p:nvGraphicFramePr>
          <p:cNvPr id="44" name="Tabela 43"/>
          <p:cNvGraphicFramePr>
            <a:graphicFrameLocks noGrp="1"/>
          </p:cNvGraphicFramePr>
          <p:nvPr/>
        </p:nvGraphicFramePr>
        <p:xfrm>
          <a:off x="467544" y="2708920"/>
          <a:ext cx="4752528" cy="2217774"/>
        </p:xfrm>
        <a:graphic>
          <a:graphicData uri="http://schemas.openxmlformats.org/drawingml/2006/table">
            <a:tbl>
              <a:tblPr/>
              <a:tblGrid>
                <a:gridCol w="296455"/>
                <a:gridCol w="3717525"/>
                <a:gridCol w="738548"/>
              </a:tblGrid>
              <a:tr h="2676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3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S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Cadeia de LR (Empresas coletoras, Prefeitura, etc.)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15,8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8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Investidores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5,5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5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j-lt"/>
                          <a:ea typeface="Calibri"/>
                          <a:cs typeface="Times New Roman"/>
                        </a:rPr>
                        <a:t>Editais de Fomento Públicos 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36,8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j-lt"/>
                          <a:ea typeface="Calibri"/>
                          <a:cs typeface="Times New Roman"/>
                        </a:rPr>
                        <a:t>Espaço publicitário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10,7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2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j-lt"/>
                          <a:ea typeface="Calibri"/>
                          <a:cs typeface="Times New Roman"/>
                        </a:rPr>
                        <a:t>Comissão </a:t>
                      </a: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Créditos </a:t>
                      </a:r>
                      <a:r>
                        <a:rPr lang="pt-BR" sz="1200" b="1" dirty="0">
                          <a:latin typeface="+mj-lt"/>
                          <a:ea typeface="Calibri"/>
                          <a:cs typeface="Times New Roman"/>
                        </a:rPr>
                        <a:t>da Logística Reversa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18,4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j-lt"/>
                          <a:ea typeface="Calibri"/>
                          <a:cs typeface="Times New Roman"/>
                        </a:rPr>
                        <a:t>Lojas de Usados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12,9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39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j-lt"/>
                          <a:ea typeface="Calibri"/>
                          <a:cs typeface="Times New Roman"/>
                        </a:rPr>
                        <a:t>TOTAL PERÍODO 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100,00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403151" y="2204864"/>
            <a:ext cx="3744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pt-BR" b="1" dirty="0">
                <a:latin typeface="+mj-lt"/>
                <a:ea typeface="Calibri" pitchFamily="34" charset="0"/>
                <a:cs typeface="Times New Roman" pitchFamily="18" charset="0"/>
              </a:rPr>
              <a:t>Principais Fontes de Receitas</a:t>
            </a:r>
            <a:endParaRPr lang="pt-BR" b="1" dirty="0">
              <a:latin typeface="+mj-lt"/>
            </a:endParaRPr>
          </a:p>
        </p:txBody>
      </p:sp>
      <p:graphicFrame>
        <p:nvGraphicFramePr>
          <p:cNvPr id="48" name="Gráfico 47"/>
          <p:cNvGraphicFramePr/>
          <p:nvPr/>
        </p:nvGraphicFramePr>
        <p:xfrm>
          <a:off x="5580112" y="2852936"/>
          <a:ext cx="2880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6372201" y="2492896"/>
            <a:ext cx="144016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Crescimento </a:t>
            </a:r>
            <a:endParaRPr lang="pt-BR" b="1" dirty="0">
              <a:latin typeface="+mj-lt"/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8423920" y="2924944"/>
            <a:ext cx="61257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R$1M</a:t>
            </a: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897360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MODELO DE NEGÓCIOS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51007" y="2420888"/>
          <a:ext cx="4581233" cy="2016224"/>
        </p:xfrm>
        <a:graphic>
          <a:graphicData uri="http://schemas.openxmlformats.org/drawingml/2006/table">
            <a:tbl>
              <a:tblPr/>
              <a:tblGrid>
                <a:gridCol w="216024"/>
                <a:gridCol w="3761868"/>
                <a:gridCol w="603341"/>
              </a:tblGrid>
              <a:tr h="2676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3623" marR="636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88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Saídas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j-lt"/>
                          <a:ea typeface="Calibri"/>
                          <a:cs typeface="Times New Roman"/>
                        </a:rPr>
                        <a:t>Custos de Projeto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(Pessoal / Deslocamentos / Pré-incubação / Equipamentos / Patentes / etc.)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61,7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j-lt"/>
                          <a:ea typeface="Calibri"/>
                          <a:cs typeface="Times New Roman"/>
                        </a:rPr>
                        <a:t>Custos</a:t>
                      </a:r>
                      <a:r>
                        <a:rPr lang="pt-BR" sz="1400" b="1" baseline="0" dirty="0" smtClean="0">
                          <a:latin typeface="+mj-lt"/>
                          <a:ea typeface="Calibri"/>
                          <a:cs typeface="Times New Roman"/>
                        </a:rPr>
                        <a:t> Operacionais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baseline="0" dirty="0" smtClean="0">
                          <a:latin typeface="+mj-lt"/>
                          <a:ea typeface="Calibri"/>
                          <a:cs typeface="Times New Roman"/>
                        </a:rPr>
                        <a:t>(Encargos / Marketing / etc.)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38,3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39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j-lt"/>
                          <a:ea typeface="Calibri"/>
                          <a:cs typeface="Times New Roman"/>
                        </a:rPr>
                        <a:t>TOTAL PERÍODO 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j-lt"/>
                          <a:ea typeface="Calibri"/>
                          <a:cs typeface="Times New Roman"/>
                        </a:rPr>
                        <a:t>100,00</a:t>
                      </a:r>
                      <a:endParaRPr lang="pt-BR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623" marR="636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92500" y="16922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pt-BR" b="1" dirty="0">
                <a:latin typeface="+mj-lt"/>
                <a:ea typeface="Calibri" pitchFamily="34" charset="0"/>
                <a:cs typeface="Times New Roman" pitchFamily="18" charset="0"/>
              </a:rPr>
              <a:t>Principais Custos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270033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0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45672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645025" y="4808538"/>
            <a:ext cx="33940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Otimizar o Modelo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3046413" y="424497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003675" y="3476625"/>
            <a:ext cx="4678363" cy="892175"/>
            <a:chOff x="2522" y="2190"/>
            <a:chExt cx="2947" cy="562"/>
          </a:xfrm>
        </p:grpSpPr>
        <p:pic>
          <p:nvPicPr>
            <p:cNvPr id="17" name="Picture 2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19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942" y="234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08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0625 0.00417 0.02987 0.01991 0.03768 0.0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7.40741E-7 C 3.61111E-6 -0.02662 3.61111E-6 -0.12616 3.61111E-6 -0.1594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71">
            <a:off x="2973388" y="436562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11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003675" y="4567238"/>
            <a:ext cx="4678363" cy="892175"/>
            <a:chOff x="2522" y="2740"/>
            <a:chExt cx="2947" cy="562"/>
          </a:xfrm>
        </p:grpSpPr>
        <p:pic>
          <p:nvPicPr>
            <p:cNvPr id="11" name="Picture 1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74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926" y="2892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3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1133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359275" y="5354638"/>
            <a:ext cx="39655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>
                <a:solidFill>
                  <a:srgbClr val="0D7940"/>
                </a:solidFill>
              </a:rPr>
              <a:t>Atrair </a:t>
            </a:r>
            <a:r>
              <a:rPr lang="pt-PT" b="1" dirty="0" smtClean="0">
                <a:solidFill>
                  <a:srgbClr val="0D7940"/>
                </a:solidFill>
              </a:rPr>
              <a:t>mais Investidores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003675" y="3471863"/>
            <a:ext cx="4678363" cy="892175"/>
            <a:chOff x="2522" y="1335"/>
            <a:chExt cx="2947" cy="562"/>
          </a:xfrm>
        </p:grpSpPr>
        <p:pic>
          <p:nvPicPr>
            <p:cNvPr id="16" name="Picture 2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003675" y="1830388"/>
            <a:ext cx="4678363" cy="892175"/>
            <a:chOff x="2522" y="799"/>
            <a:chExt cx="2947" cy="562"/>
          </a:xfrm>
        </p:grpSpPr>
        <p:pic>
          <p:nvPicPr>
            <p:cNvPr id="22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25" name="Picture 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40019">
              <a:off x="1919" y="267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32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4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C 3.61111E-6 -0.0132 0.00052 -0.06297 0.00052 -0.07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3.61111E-6 -0.02639 3.61111E-6 -0.12546 3.61111E-6 -0.158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9 -0.0525 C -0.05279 -0.0525 -0.0264 -0.02636 -6.38889E-6 7.17095E-6 " pathEditMode="relative" ptsTypes="aA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500" y="5111750"/>
            <a:ext cx="4678363" cy="892175"/>
            <a:chOff x="2520" y="2886"/>
            <a:chExt cx="2947" cy="562"/>
          </a:xfrm>
        </p:grpSpPr>
        <p:pic>
          <p:nvPicPr>
            <p:cNvPr id="3" name="Picture 3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655">
            <a:off x="313848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41950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22825" y="5683250"/>
            <a:ext cx="30384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Submeter em Editais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000500" y="1830388"/>
            <a:ext cx="4678363" cy="892175"/>
            <a:chOff x="2522" y="799"/>
            <a:chExt cx="2947" cy="562"/>
          </a:xfrm>
        </p:grpSpPr>
        <p:pic>
          <p:nvPicPr>
            <p:cNvPr id="12" name="Picture 1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000500" y="3484563"/>
            <a:ext cx="4678363" cy="892175"/>
            <a:chOff x="2522" y="1335"/>
            <a:chExt cx="2947" cy="562"/>
          </a:xfrm>
        </p:grpSpPr>
        <p:pic>
          <p:nvPicPr>
            <p:cNvPr id="15" name="Picture 1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415382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003675" y="1528763"/>
            <a:ext cx="4678363" cy="892175"/>
            <a:chOff x="2522" y="1008"/>
            <a:chExt cx="2947" cy="562"/>
          </a:xfrm>
        </p:grpSpPr>
        <p:pic>
          <p:nvPicPr>
            <p:cNvPr id="19" name="Picture 1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00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42" y="116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21" name="Picture 2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003675" y="2814638"/>
            <a:ext cx="4678363" cy="892175"/>
            <a:chOff x="2522" y="133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0174">
            <a:off x="2717007" y="2402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628107" y="47394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3951">
            <a:off x="3151188" y="30861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003675" y="4129088"/>
            <a:ext cx="4678363" cy="892175"/>
            <a:chOff x="2520" y="2886"/>
            <a:chExt cx="2947" cy="562"/>
          </a:xfrm>
        </p:grpSpPr>
        <p:pic>
          <p:nvPicPr>
            <p:cNvPr id="29" name="Picture 36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3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65371">
              <a:off x="1873" y="1707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40"/>
            <p:cNvSpPr>
              <a:spLocks noChangeArrowheads="1"/>
            </p:cNvSpPr>
            <p:nvPr/>
          </p:nvSpPr>
          <p:spPr bwMode="auto">
            <a:xfrm rot="-2065371"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3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2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0382 0.00717 0.01805 0.03472 0.02274 0.043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0017 -0.0081 0.00087 -0.03819 0.00104 -0.0481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-0.01621 8.33333E-7 -0.07732 8.33333E-7 -0.0976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8.33333E-7 -0.02385 0.00035 -0.11343 0.00035 -0.143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Avaliação para Incubação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Incubadora </a:t>
            </a:r>
            <a:r>
              <a:rPr lang="pt-BR" dirty="0" err="1" smtClean="0"/>
              <a:t>C.A.I.S.</a:t>
            </a:r>
            <a:r>
              <a:rPr lang="pt-BR" dirty="0" smtClean="0"/>
              <a:t> do Porto</a:t>
            </a:r>
            <a:br>
              <a:rPr lang="pt-BR" dirty="0" smtClean="0"/>
            </a:br>
            <a:r>
              <a:rPr lang="pt-BR" dirty="0" smtClean="0"/>
              <a:t> (Porto Digital)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27994" y="4738911"/>
            <a:ext cx="568801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smtClean="0"/>
              <a:t>Apresentador:</a:t>
            </a:r>
            <a:endParaRPr lang="pt-BR" dirty="0"/>
          </a:p>
          <a:p>
            <a:pPr algn="ctr">
              <a:defRPr/>
            </a:pPr>
            <a:r>
              <a:rPr lang="pt-BR" b="1" dirty="0" smtClean="0"/>
              <a:t>Sérgio </a:t>
            </a:r>
            <a:r>
              <a:rPr lang="pt-BR" b="1" dirty="0"/>
              <a:t>Clério Jorge Moreira, Me. </a:t>
            </a:r>
            <a:endParaRPr lang="pt-BR" b="1" dirty="0" smtClean="0"/>
          </a:p>
          <a:p>
            <a:pPr algn="ctr">
              <a:defRPr/>
            </a:pPr>
            <a:r>
              <a:rPr lang="pt-BR" b="1" dirty="0" smtClean="0"/>
              <a:t>Diretor Presidente </a:t>
            </a:r>
          </a:p>
          <a:p>
            <a:pPr algn="ctr">
              <a:defRPr/>
            </a:pPr>
            <a:r>
              <a:rPr lang="pt-BR" b="1" dirty="0" smtClean="0"/>
              <a:t>sergio@selletiva.com.br </a:t>
            </a:r>
          </a:p>
          <a:p>
            <a:pPr algn="ctr">
              <a:defRPr/>
            </a:pPr>
            <a:r>
              <a:rPr lang="pt-BR" b="1" dirty="0" smtClean="0"/>
              <a:t>21/03/2013</a:t>
            </a:r>
            <a:endParaRPr lang="pt-BR" b="1" dirty="0"/>
          </a:p>
          <a:p>
            <a:pPr>
              <a:defRPr/>
            </a:pPr>
            <a:r>
              <a:rPr lang="pt-BR" b="1" dirty="0"/>
              <a:t>	     	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8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342357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 rot="1595216"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-1722480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 rot="-3435718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998913" y="1501775"/>
            <a:ext cx="4678362" cy="892175"/>
            <a:chOff x="2522" y="799"/>
            <a:chExt cx="2947" cy="562"/>
          </a:xfrm>
        </p:grpSpPr>
        <p:pic>
          <p:nvPicPr>
            <p:cNvPr id="17" name="Picture 23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998913" y="2814638"/>
            <a:ext cx="4678362" cy="892175"/>
            <a:chOff x="2522" y="1335"/>
            <a:chExt cx="2947" cy="562"/>
          </a:xfrm>
        </p:grpSpPr>
        <p:pic>
          <p:nvPicPr>
            <p:cNvPr id="20" name="Picture 2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998913" y="4121150"/>
            <a:ext cx="4678362" cy="892175"/>
            <a:chOff x="2522" y="197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3998913" y="5445125"/>
            <a:ext cx="4678362" cy="892175"/>
            <a:chOff x="2519" y="3268"/>
            <a:chExt cx="2947" cy="562"/>
          </a:xfrm>
        </p:grpSpPr>
        <p:pic>
          <p:nvPicPr>
            <p:cNvPr id="26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9" y="326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035" y="3420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4003675" y="1312863"/>
            <a:ext cx="4678363" cy="892175"/>
            <a:chOff x="2522" y="799"/>
            <a:chExt cx="2947" cy="562"/>
          </a:xfrm>
        </p:grpSpPr>
        <p:pic>
          <p:nvPicPr>
            <p:cNvPr id="29" name="Picture 3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1335"/>
            <a:chExt cx="2947" cy="562"/>
          </a:xfrm>
        </p:grpSpPr>
        <p:pic>
          <p:nvPicPr>
            <p:cNvPr id="32" name="Picture 4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4003675" y="3473450"/>
            <a:ext cx="4678363" cy="892175"/>
            <a:chOff x="2522" y="1975"/>
            <a:chExt cx="2947" cy="562"/>
          </a:xfrm>
        </p:grpSpPr>
        <p:pic>
          <p:nvPicPr>
            <p:cNvPr id="35" name="Picture 4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4003675" y="4581525"/>
            <a:ext cx="4678363" cy="892175"/>
            <a:chOff x="2522" y="2314"/>
            <a:chExt cx="2947" cy="562"/>
          </a:xfrm>
        </p:grpSpPr>
        <p:pic>
          <p:nvPicPr>
            <p:cNvPr id="38" name="Picture 5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31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3038" y="2467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pic>
        <p:nvPicPr>
          <p:cNvPr id="40" name="Picture 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661025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106988" y="5902325"/>
            <a:ext cx="247173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Tornar uma Franquia</a:t>
            </a:r>
          </a:p>
        </p:txBody>
      </p:sp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577307" y="47775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56"/>
          <p:cNvGrpSpPr>
            <a:grpSpLocks/>
          </p:cNvGrpSpPr>
          <p:nvPr/>
        </p:nvGrpSpPr>
        <p:grpSpPr bwMode="auto">
          <a:xfrm rot="1192446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4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 rot="-1102835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7" name="Picture 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54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07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3.33333E-6 -1.11111E-6 0.01233 0.02523 0.02465 0.05069 " pathEditMode="relative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0017 -0.00533 0.00052 -0.02593 0.00069 -0.032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017 -0.01065 0.00052 -0.05069 0.00069 -0.063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017 -0.01597 0.00086 -0.07569 0.00104 -0.095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017 -0.02129 0.00052 -0.10092 0.00069 -0.127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Contato: </a:t>
            </a:r>
            <a:r>
              <a:rPr lang="pt-BR" dirty="0" smtClean="0">
                <a:hlinkClick r:id="rId2"/>
              </a:rPr>
              <a:t>projetos@selletiva.com.br</a:t>
            </a:r>
            <a:endParaRPr lang="pt-BR" dirty="0" smtClean="0"/>
          </a:p>
          <a:p>
            <a:r>
              <a:rPr lang="pt-BR" dirty="0" smtClean="0"/>
              <a:t>(85) 8706-6118 / 3227-9471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951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/>
          <p:cNvGrpSpPr/>
          <p:nvPr/>
        </p:nvGrpSpPr>
        <p:grpSpPr>
          <a:xfrm>
            <a:off x="251520" y="2151906"/>
            <a:ext cx="3744416" cy="4013398"/>
            <a:chOff x="1360768" y="1310201"/>
            <a:chExt cx="2419143" cy="475941"/>
          </a:xfrm>
          <a:gradFill flip="none" rotWithShape="1">
            <a:gsLst>
              <a:gs pos="0">
                <a:srgbClr val="61CE3A">
                  <a:tint val="66000"/>
                  <a:satMod val="160000"/>
                </a:srgbClr>
              </a:gs>
              <a:gs pos="50000">
                <a:srgbClr val="61CE3A">
                  <a:tint val="44500"/>
                  <a:satMod val="160000"/>
                </a:srgbClr>
              </a:gs>
              <a:gs pos="100000">
                <a:srgbClr val="61CE3A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ound Same Side Corner Rectangle 5"/>
            <p:cNvSpPr/>
            <p:nvPr/>
          </p:nvSpPr>
          <p:spPr>
            <a:xfrm rot="5400000">
              <a:off x="2332369" y="338600"/>
              <a:ext cx="475941" cy="2419143"/>
            </a:xfrm>
            <a:prstGeom prst="round2Same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76200">
              <a:bevelT w="190500" h="38100"/>
              <a:extrusionClr>
                <a:srgbClr val="99DB66"/>
              </a:extrusion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1360768" y="1333435"/>
              <a:ext cx="2395909" cy="42947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76200">
              <a:bevelT w="190500" h="38100"/>
              <a:extrusionClr>
                <a:srgbClr val="99DB66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endParaRPr lang="pt-BR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639133" y="1421904"/>
            <a:ext cx="165618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Brasil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1261" y="2780928"/>
            <a:ext cx="338437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2013, 1M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</a:t>
            </a:r>
            <a:endPara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Maior Produtor BRICS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Cresc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500% até 2020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7"/>
          <p:cNvGrpSpPr/>
          <p:nvPr/>
        </p:nvGrpSpPr>
        <p:grpSpPr>
          <a:xfrm flipH="1">
            <a:off x="5004048" y="2151906"/>
            <a:ext cx="3672408" cy="4013398"/>
            <a:chOff x="1360768" y="1310201"/>
            <a:chExt cx="2419143" cy="475941"/>
          </a:xfrm>
          <a:gradFill flip="none" rotWithShape="1">
            <a:gsLst>
              <a:gs pos="0">
                <a:srgbClr val="61CE3A">
                  <a:tint val="66000"/>
                  <a:satMod val="160000"/>
                </a:srgbClr>
              </a:gs>
              <a:gs pos="50000">
                <a:srgbClr val="61CE3A">
                  <a:tint val="44500"/>
                  <a:satMod val="160000"/>
                </a:srgbClr>
              </a:gs>
              <a:gs pos="100000">
                <a:srgbClr val="61CE3A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Round Same Side Corner Rectangle 5"/>
            <p:cNvSpPr/>
            <p:nvPr/>
          </p:nvSpPr>
          <p:spPr>
            <a:xfrm rot="5400000">
              <a:off x="2332369" y="338600"/>
              <a:ext cx="475941" cy="2419143"/>
            </a:xfrm>
            <a:prstGeom prst="round2Same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76200">
              <a:bevelT w="190500" h="38100"/>
              <a:extrusionClr>
                <a:srgbClr val="99DB66"/>
              </a:extrusion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4"/>
            <p:cNvSpPr/>
            <p:nvPr/>
          </p:nvSpPr>
          <p:spPr>
            <a:xfrm>
              <a:off x="1360768" y="1333435"/>
              <a:ext cx="2395909" cy="42947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76200">
              <a:bevelT w="190500" h="38100"/>
              <a:extrusionClr>
                <a:srgbClr val="99DB66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endParaRPr lang="pt-BR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5168255" y="2828553"/>
            <a:ext cx="338437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Lei Federal 12.305</a:t>
            </a:r>
            <a:endPara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latin typeface="+mj-lt"/>
                <a:ea typeface="+mj-ea"/>
                <a:cs typeface="+mj-cs"/>
              </a:rPr>
              <a:t>Acordo Setorial</a:t>
            </a:r>
            <a:endParaRPr lang="pt-BR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17 %(2012)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smtClean="0">
                <a:latin typeface="+mj-lt"/>
                <a:ea typeface="+mj-ea"/>
                <a:cs typeface="+mj-cs"/>
              </a:rPr>
              <a:t>       100% </a:t>
            </a:r>
            <a:r>
              <a:rPr lang="pt-BR" sz="2800" baseline="0" dirty="0" err="1" smtClean="0">
                <a:latin typeface="+mj-lt"/>
                <a:ea typeface="+mj-ea"/>
                <a:cs typeface="+mj-cs"/>
              </a:rPr>
              <a:t>Munic</a:t>
            </a:r>
            <a:r>
              <a:rPr lang="pt-BR" sz="2800" baseline="0" dirty="0" smtClean="0">
                <a:latin typeface="+mj-lt"/>
                <a:ea typeface="+mj-ea"/>
                <a:cs typeface="+mj-cs"/>
              </a:rPr>
              <a:t>&gt;80m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smtClean="0">
                <a:latin typeface="+mj-lt"/>
                <a:ea typeface="+mj-ea"/>
                <a:cs typeface="+mj-cs"/>
              </a:rPr>
              <a:t>       100% recebido</a:t>
            </a:r>
            <a:endParaRPr lang="pt-BR" sz="2800" baseline="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8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147248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dirty="0" smtClean="0"/>
              <a:t>Oportunidades</a:t>
            </a:r>
          </a:p>
          <a:p>
            <a:pPr marL="0" indent="0">
              <a:buNone/>
            </a:pPr>
            <a:endParaRPr lang="pt-BR" sz="1800" dirty="0" smtClean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Novo </a:t>
            </a:r>
            <a:r>
              <a:rPr lang="pt-BR" sz="2600" dirty="0"/>
              <a:t>olhar para o meio </a:t>
            </a:r>
            <a:r>
              <a:rPr lang="pt-BR" sz="2600" dirty="0" smtClean="0"/>
              <a:t>ambiente;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Adoção compulsória de soluções;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 smtClean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Crescimento exponencial da demanda (crime ambiental);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 smtClean="0"/>
          </a:p>
          <a:p>
            <a:pPr lvl="1">
              <a:buBlip>
                <a:blip r:embed="rId2"/>
              </a:buBlip>
            </a:pPr>
            <a:r>
              <a:rPr lang="pt-BR" sz="2600" dirty="0"/>
              <a:t>Forte </a:t>
            </a:r>
            <a:r>
              <a:rPr lang="pt-BR" sz="2600" dirty="0" smtClean="0"/>
              <a:t>mercado informal e não qualificado;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 smtClean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Crescimento das Redes Sociais.</a:t>
            </a:r>
            <a:endParaRPr lang="pt-BR" sz="2600" dirty="0"/>
          </a:p>
          <a:p>
            <a:pPr lvl="1">
              <a:buBlip>
                <a:blip r:embed="rId2"/>
              </a:buBlip>
            </a:pPr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32779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Competição</a:t>
            </a:r>
          </a:p>
          <a:p>
            <a:pPr lvl="1"/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Integração não otimizada da cadeia de LR;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Soluções de alto custo e baixa rentabilidade;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Solução inovadora, sem concorrentes diretos!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496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Clientes</a:t>
            </a:r>
          </a:p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Indústria eletroeletrônica;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Comércio eletroeletrônico;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Usuários domésticos;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Principais Atores da Cadeia de LR</a:t>
            </a:r>
          </a:p>
          <a:p>
            <a:pPr lvl="2">
              <a:buBlip>
                <a:blip r:embed="rId3"/>
              </a:buBlip>
            </a:pPr>
            <a:r>
              <a:rPr lang="pt-BR" dirty="0" smtClean="0"/>
              <a:t>Cooperativas</a:t>
            </a:r>
          </a:p>
          <a:p>
            <a:pPr lvl="2">
              <a:buBlip>
                <a:blip r:embed="rId3"/>
              </a:buBlip>
            </a:pPr>
            <a:r>
              <a:rPr lang="pt-BR" dirty="0" smtClean="0"/>
              <a:t>Centros de triagem</a:t>
            </a:r>
          </a:p>
          <a:p>
            <a:pPr lvl="2">
              <a:buBlip>
                <a:blip r:embed="rId3"/>
              </a:buBlip>
            </a:pPr>
            <a:r>
              <a:rPr lang="pt-BR" dirty="0" smtClean="0"/>
              <a:t>Unidade de processamento...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269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9512" y="1958637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2"/>
              </a:buBlip>
            </a:pPr>
            <a:r>
              <a:rPr lang="pt-BR" sz="3000" dirty="0" smtClean="0"/>
              <a:t>Estratégia </a:t>
            </a:r>
            <a:r>
              <a:rPr lang="pt-BR" sz="3000" dirty="0" smtClean="0"/>
              <a:t>de diferenciação</a:t>
            </a:r>
          </a:p>
          <a:p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Pioneira no segmento de Gestão Completa da Cadeia de LR</a:t>
            </a:r>
          </a:p>
          <a:p>
            <a:pPr lvl="1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Líder de mercado em nível regional</a:t>
            </a:r>
          </a:p>
          <a:p>
            <a:pPr lvl="1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Referência nacional em inovação na Gestão da Cadeia de LR</a:t>
            </a:r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003232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Posicionamento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537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Diferenciais</a:t>
            </a:r>
          </a:p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pt-BR" dirty="0"/>
              <a:t>Sistema Inovador de Gestão de </a:t>
            </a:r>
            <a:r>
              <a:rPr lang="pt-BR" dirty="0" smtClean="0"/>
              <a:t>LR; </a:t>
            </a:r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Equipe </a:t>
            </a:r>
            <a:r>
              <a:rPr lang="pt-BR" dirty="0"/>
              <a:t>Técnica Qualificada;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Potencialização dos atores da cadeia atual;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Não compete diretamente com os atores atuais da LR.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455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11150" y="1332831"/>
            <a:ext cx="13239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/>
              <a:t>Protótipo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323850" y="1299493"/>
            <a:ext cx="0" cy="574675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/>
            </a:prstShdw>
          </a:effectLst>
        </p:spPr>
        <p:txBody>
          <a:bodyPr/>
          <a:lstStyle/>
          <a:p>
            <a:endParaRPr lang="pt-BR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V="1">
            <a:off x="179388" y="1731293"/>
            <a:ext cx="1800225" cy="14288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/>
            </a:prstShdw>
          </a:effectLst>
        </p:spPr>
        <p:txBody>
          <a:bodyPr/>
          <a:lstStyle/>
          <a:p>
            <a:endParaRPr lang="pt-BR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887663" y="5650831"/>
            <a:ext cx="2514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 smtClean="0">
                <a:hlinkClick r:id="rId2"/>
              </a:rPr>
              <a:t>www.selletiva.com.br</a:t>
            </a:r>
            <a:endParaRPr lang="pt-BR" sz="2000" b="1" dirty="0"/>
          </a:p>
        </p:txBody>
      </p:sp>
      <p:pic>
        <p:nvPicPr>
          <p:cNvPr id="8" name="Imagem 18" descr="Tela Princip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275" y="2018631"/>
            <a:ext cx="6013450" cy="34575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 rot="1161460">
            <a:off x="69248" y="2887141"/>
            <a:ext cx="1804703" cy="94593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FALTA!!!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673</Words>
  <Application>Microsoft Office PowerPoint</Application>
  <PresentationFormat>Apresentação na tela (4:3)</PresentationFormat>
  <Paragraphs>242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Avaliação para Incubação  Incubadora C.A.I.S. do Porto  (Porto Digital)</vt:lpstr>
      <vt:lpstr>PROBLEMA</vt:lpstr>
      <vt:lpstr>MERCADO</vt:lpstr>
      <vt:lpstr>MERCADO</vt:lpstr>
      <vt:lpstr>MERCADO</vt:lpstr>
      <vt:lpstr>MERCADO</vt:lpstr>
      <vt:lpstr>SOLUÇÃO</vt:lpstr>
      <vt:lpstr>SOLUÇÃO</vt:lpstr>
      <vt:lpstr>EQUIPE</vt:lpstr>
      <vt:lpstr>STATUS</vt:lpstr>
      <vt:lpstr>TIMELINE</vt:lpstr>
      <vt:lpstr>TIMELINE</vt:lpstr>
      <vt:lpstr>TIMELINE</vt:lpstr>
      <vt:lpstr>MODELO DE NEGÓCIOS</vt:lpstr>
      <vt:lpstr>MODELO DE NEGÓCIOS</vt:lpstr>
      <vt:lpstr>PRÓXIMOS PASSOS</vt:lpstr>
      <vt:lpstr>PRÓXIMOS PASSOS</vt:lpstr>
      <vt:lpstr>PRÓXIMOS PASSOS</vt:lpstr>
      <vt:lpstr>PRÓXIMOS PASSOS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IOCT1</dc:creator>
  <cp:lastModifiedBy>Sergio</cp:lastModifiedBy>
  <cp:revision>59</cp:revision>
  <dcterms:created xsi:type="dcterms:W3CDTF">2013-03-15T19:04:43Z</dcterms:created>
  <dcterms:modified xsi:type="dcterms:W3CDTF">2013-03-20T12:51:05Z</dcterms:modified>
</cp:coreProperties>
</file>