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77" r:id="rId5"/>
    <p:sldId id="278" r:id="rId6"/>
    <p:sldId id="279" r:id="rId7"/>
    <p:sldId id="280" r:id="rId8"/>
    <p:sldId id="282" r:id="rId9"/>
    <p:sldId id="265" r:id="rId10"/>
    <p:sldId id="289" r:id="rId11"/>
    <p:sldId id="293" r:id="rId12"/>
    <p:sldId id="269" r:id="rId13"/>
    <p:sldId id="271" r:id="rId14"/>
    <p:sldId id="287" r:id="rId15"/>
    <p:sldId id="290" r:id="rId16"/>
    <p:sldId id="292" r:id="rId17"/>
    <p:sldId id="283" r:id="rId18"/>
    <p:sldId id="284" r:id="rId19"/>
    <p:sldId id="285" r:id="rId20"/>
    <p:sldId id="286" r:id="rId21"/>
    <p:sldId id="26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866"/>
    <a:srgbClr val="99D566"/>
    <a:srgbClr val="61CE3A"/>
    <a:srgbClr val="99DB66"/>
    <a:srgbClr val="008000"/>
    <a:srgbClr val="99DD66"/>
    <a:srgbClr val="99D266"/>
    <a:srgbClr val="99CF66"/>
    <a:srgbClr val="99CC66"/>
    <a:srgbClr val="99C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5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[Book1]Sheet1!$B$1</c:f>
              <c:strCache>
                <c:ptCount val="1"/>
                <c:pt idx="0">
                  <c:v>Receita</c:v>
                </c:pt>
              </c:strCache>
            </c:strRef>
          </c:tx>
          <c:dLbls>
            <c:txPr>
              <a:bodyPr/>
              <a:lstStyle/>
              <a:p>
                <a:pPr>
                  <a:defRPr sz="1300" b="1"/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[Book1]Sheet1!$A$2:$A$6</c:f>
              <c:strCache>
                <c:ptCount val="5"/>
                <c:pt idx="0">
                  <c:v>Indústria</c:v>
                </c:pt>
                <c:pt idx="1">
                  <c:v>Usuários Domésticos</c:v>
                </c:pt>
                <c:pt idx="2">
                  <c:v>Serviços</c:v>
                </c:pt>
                <c:pt idx="3">
                  <c:v>Comércio</c:v>
                </c:pt>
                <c:pt idx="4">
                  <c:v>Governo</c:v>
                </c:pt>
              </c:strCache>
            </c:strRef>
          </c:cat>
          <c:val>
            <c:numRef>
              <c:f>[Book1]Sheet1!$B$2:$B$6</c:f>
              <c:numCache>
                <c:formatCode>0%</c:formatCode>
                <c:ptCount val="5"/>
                <c:pt idx="0">
                  <c:v>0.35000000000000014</c:v>
                </c:pt>
                <c:pt idx="1">
                  <c:v>0.2</c:v>
                </c:pt>
                <c:pt idx="2">
                  <c:v>0.2</c:v>
                </c:pt>
                <c:pt idx="3">
                  <c:v>0.15000000000000008</c:v>
                </c:pt>
                <c:pt idx="4">
                  <c:v>0.1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[Book1]Sheet1!$Q$2</c:f>
              <c:strCache>
                <c:ptCount val="1"/>
                <c:pt idx="0">
                  <c:v>Faturamento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numRef>
              <c:f>[Book1]Sheet1!$R$1:$V$1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[Book1]Sheet1!$R$2:$V$2</c:f>
              <c:numCache>
                <c:formatCode>#,##0.00_ ;\-#,##0.00\ </c:formatCode>
                <c:ptCount val="5"/>
                <c:pt idx="0">
                  <c:v>150</c:v>
                </c:pt>
                <c:pt idx="1">
                  <c:v>300</c:v>
                </c:pt>
                <c:pt idx="2">
                  <c:v>510</c:v>
                </c:pt>
                <c:pt idx="3">
                  <c:v>816</c:v>
                </c:pt>
                <c:pt idx="4">
                  <c:v>1300</c:v>
                </c:pt>
              </c:numCache>
            </c:numRef>
          </c:val>
        </c:ser>
        <c:ser>
          <c:idx val="1"/>
          <c:order val="1"/>
          <c:tx>
            <c:strRef>
              <c:f>[Book1]Sheet1!$Q$3</c:f>
              <c:strCache>
                <c:ptCount val="1"/>
                <c:pt idx="0">
                  <c:v>EBITDA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numRef>
              <c:f>[Book1]Sheet1!$R$1:$V$1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[Book1]Sheet1!$R$3:$V$3</c:f>
              <c:numCache>
                <c:formatCode>#,##0.00_ ;\-#,##0.00\ </c:formatCode>
                <c:ptCount val="5"/>
                <c:pt idx="0">
                  <c:v>20</c:v>
                </c:pt>
                <c:pt idx="1">
                  <c:v>42</c:v>
                </c:pt>
                <c:pt idx="2">
                  <c:v>67</c:v>
                </c:pt>
                <c:pt idx="3">
                  <c:v>110</c:v>
                </c:pt>
                <c:pt idx="4">
                  <c:v>182</c:v>
                </c:pt>
              </c:numCache>
            </c:numRef>
          </c:val>
        </c:ser>
        <c:dLbls>
          <c:showVal val="1"/>
        </c:dLbls>
        <c:overlap val="-25"/>
        <c:axId val="66451712"/>
        <c:axId val="66330624"/>
      </c:barChart>
      <c:catAx>
        <c:axId val="664517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6330624"/>
        <c:crosses val="autoZero"/>
        <c:auto val="1"/>
        <c:lblAlgn val="ctr"/>
        <c:lblOffset val="100"/>
      </c:catAx>
      <c:valAx>
        <c:axId val="66330624"/>
        <c:scaling>
          <c:orientation val="minMax"/>
        </c:scaling>
        <c:delete val="1"/>
        <c:axPos val="l"/>
        <c:numFmt formatCode="#,##0_ ;\-#,##0\ " sourceLinked="0"/>
        <c:majorTickMark val="none"/>
        <c:tickLblPos val="none"/>
        <c:crossAx val="664517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92E4C-3F29-4684-BBEF-68F81E51B1B2}" type="doc">
      <dgm:prSet loTypeId="urn:microsoft.com/office/officeart/2005/8/layout/hLis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CD220D14-2678-4A33-8102-F62D90182946}">
      <dgm:prSet phldrT="[Text]" custT="1"/>
      <dgm:spPr/>
      <dgm:t>
        <a:bodyPr/>
        <a:lstStyle/>
        <a:p>
          <a:r>
            <a:rPr lang="pt-BR" sz="4400" dirty="0" smtClean="0"/>
            <a:t>Brasil</a:t>
          </a:r>
          <a:endParaRPr lang="pt-BR" sz="4400" dirty="0"/>
        </a:p>
      </dgm:t>
    </dgm:pt>
    <dgm:pt modelId="{1DAD2E7A-1027-47EB-8D32-273704ADCFB7}" type="parTrans" cxnId="{6BB1E466-480B-4D54-99F1-0059BEED88D2}">
      <dgm:prSet/>
      <dgm:spPr/>
      <dgm:t>
        <a:bodyPr/>
        <a:lstStyle/>
        <a:p>
          <a:endParaRPr lang="pt-BR"/>
        </a:p>
      </dgm:t>
    </dgm:pt>
    <dgm:pt modelId="{51DE44E4-DD42-4247-97DC-ECDDD7C19E13}" type="sibTrans" cxnId="{6BB1E466-480B-4D54-99F1-0059BEED88D2}">
      <dgm:prSet/>
      <dgm:spPr/>
      <dgm:t>
        <a:bodyPr/>
        <a:lstStyle/>
        <a:p>
          <a:endParaRPr lang="pt-BR"/>
        </a:p>
      </dgm:t>
    </dgm:pt>
    <dgm:pt modelId="{1C9CF1AF-5469-4565-8443-77745327E842}">
      <dgm:prSet phldrT="[Text]" custT="1"/>
      <dgm:spPr/>
      <dgm:t>
        <a:bodyPr/>
        <a:lstStyle/>
        <a:p>
          <a:pPr algn="just" rtl="0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1M</a:t>
          </a:r>
          <a:r>
            <a:rPr kumimoji="0" lang="pt-BR" sz="32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toneladas 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2013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algn="just" rtl="0"/>
          <a:r>
            <a:rPr kumimoji="0" lang="pt-BR" sz="32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Maior Produtor 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BRICS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algn="just" rtl="0"/>
          <a:r>
            <a:rPr kumimoji="0" lang="pt-BR" sz="32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↑500% </a:t>
          </a:r>
          <a:r>
            <a:rPr kumimoji="0" lang="pt-BR" sz="28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(2020)</a:t>
          </a:r>
          <a:endParaRPr lang="pt-BR" sz="2800" dirty="0"/>
        </a:p>
      </dgm:t>
    </dgm:pt>
    <dgm:pt modelId="{FCF8A70C-0357-4A96-AB02-A7B72D16F976}" type="parTrans" cxnId="{7F5C147A-2D7F-4FEF-9948-C0571C2D619F}">
      <dgm:prSet/>
      <dgm:spPr/>
      <dgm:t>
        <a:bodyPr/>
        <a:lstStyle/>
        <a:p>
          <a:endParaRPr lang="pt-BR"/>
        </a:p>
      </dgm:t>
    </dgm:pt>
    <dgm:pt modelId="{0B533B9B-76E8-4E64-9B69-09184D9FEC04}" type="sibTrans" cxnId="{7F5C147A-2D7F-4FEF-9948-C0571C2D619F}">
      <dgm:prSet/>
      <dgm:spPr/>
      <dgm:t>
        <a:bodyPr/>
        <a:lstStyle/>
        <a:p>
          <a:endParaRPr lang="pt-BR"/>
        </a:p>
      </dgm:t>
    </dgm:pt>
    <dgm:pt modelId="{33EA612C-4578-4C78-B005-FA6052B9EAD8}">
      <dgm:prSet phldrT="[Text]" custT="1"/>
      <dgm:spPr/>
      <dgm:t>
        <a:bodyPr/>
        <a:lstStyle/>
        <a:p>
          <a:pPr algn="just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Lei Federal 12.305</a:t>
          </a:r>
        </a:p>
        <a:p>
          <a:pPr algn="just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17 % </a:t>
          </a:r>
          <a:r>
            <a:rPr kumimoji="0" lang="pt-BR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(2012)</a:t>
          </a:r>
        </a:p>
        <a:p>
          <a:pPr algn="just"/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100% </a:t>
          </a:r>
          <a:r>
            <a:rPr kumimoji="0" lang="pt-BR" sz="32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Munic</a:t>
          </a:r>
          <a:r>
            <a:rPr kumimoji="0" lang="pt-BR" sz="3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+80mil</a:t>
          </a:r>
        </a:p>
      </dgm:t>
    </dgm:pt>
    <dgm:pt modelId="{B378DEF6-99C4-4842-9A47-778A7C372266}" type="parTrans" cxnId="{62410E15-4112-4265-B327-148AD992771A}">
      <dgm:prSet/>
      <dgm:spPr/>
      <dgm:t>
        <a:bodyPr/>
        <a:lstStyle/>
        <a:p>
          <a:endParaRPr lang="pt-BR"/>
        </a:p>
      </dgm:t>
    </dgm:pt>
    <dgm:pt modelId="{B548A7EA-E354-4F75-9BCB-4C20C1139330}" type="sibTrans" cxnId="{62410E15-4112-4265-B327-148AD992771A}">
      <dgm:prSet/>
      <dgm:spPr/>
      <dgm:t>
        <a:bodyPr/>
        <a:lstStyle/>
        <a:p>
          <a:endParaRPr lang="pt-BR"/>
        </a:p>
      </dgm:t>
    </dgm:pt>
    <dgm:pt modelId="{A953F6E6-A46D-4E6F-BF0D-9A78C9ED1B6D}" type="pres">
      <dgm:prSet presAssocID="{1C892E4C-3F29-4684-BBEF-68F81E51B1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6FE624-FB07-4592-AE2C-9EDCD3179C19}" type="pres">
      <dgm:prSet presAssocID="{CD220D14-2678-4A33-8102-F62D90182946}" presName="roof" presStyleLbl="dkBgShp" presStyleIdx="0" presStyleCnt="2" custScaleY="44612" custLinFactNeighborY="-10767"/>
      <dgm:spPr/>
      <dgm:t>
        <a:bodyPr/>
        <a:lstStyle/>
        <a:p>
          <a:endParaRPr lang="pt-BR"/>
        </a:p>
      </dgm:t>
    </dgm:pt>
    <dgm:pt modelId="{62544087-70A3-4AD1-A46B-54804C7094B0}" type="pres">
      <dgm:prSet presAssocID="{CD220D14-2678-4A33-8102-F62D90182946}" presName="pillars" presStyleCnt="0"/>
      <dgm:spPr/>
    </dgm:pt>
    <dgm:pt modelId="{84F6A868-DAD8-4C82-8E36-0425A7C1E2E8}" type="pres">
      <dgm:prSet presAssocID="{CD220D14-2678-4A33-8102-F62D90182946}" presName="pillar1" presStyleLbl="node1" presStyleIdx="0" presStyleCnt="2" custScaleX="260624" custScaleY="121977" custLinFactNeighborY="-70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C2E736-803B-4015-A50A-75373CDC43D8}" type="pres">
      <dgm:prSet presAssocID="{33EA612C-4578-4C78-B005-FA6052B9EAD8}" presName="pillarX" presStyleLbl="node1" presStyleIdx="1" presStyleCnt="2" custScaleX="253048" custScaleY="121915" custLinFactNeighborY="-7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75A9B1-E14C-411B-9EC6-06B87E423654}" type="pres">
      <dgm:prSet presAssocID="{CD220D14-2678-4A33-8102-F62D90182946}" presName="base" presStyleLbl="dkBgShp" presStyleIdx="1" presStyleCnt="2" custLinFactNeighborX="75" custLinFactNeighborY="41813"/>
      <dgm:spPr/>
    </dgm:pt>
  </dgm:ptLst>
  <dgm:cxnLst>
    <dgm:cxn modelId="{7F5C147A-2D7F-4FEF-9948-C0571C2D619F}" srcId="{CD220D14-2678-4A33-8102-F62D90182946}" destId="{1C9CF1AF-5469-4565-8443-77745327E842}" srcOrd="0" destOrd="0" parTransId="{FCF8A70C-0357-4A96-AB02-A7B72D16F976}" sibTransId="{0B533B9B-76E8-4E64-9B69-09184D9FEC04}"/>
    <dgm:cxn modelId="{6BB1E466-480B-4D54-99F1-0059BEED88D2}" srcId="{1C892E4C-3F29-4684-BBEF-68F81E51B1B2}" destId="{CD220D14-2678-4A33-8102-F62D90182946}" srcOrd="0" destOrd="0" parTransId="{1DAD2E7A-1027-47EB-8D32-273704ADCFB7}" sibTransId="{51DE44E4-DD42-4247-97DC-ECDDD7C19E13}"/>
    <dgm:cxn modelId="{BBA521DF-A5A3-4029-96E2-A1A6CC0B9172}" type="presOf" srcId="{CD220D14-2678-4A33-8102-F62D90182946}" destId="{9A6FE624-FB07-4592-AE2C-9EDCD3179C19}" srcOrd="0" destOrd="0" presId="urn:microsoft.com/office/officeart/2005/8/layout/hList3"/>
    <dgm:cxn modelId="{62410E15-4112-4265-B327-148AD992771A}" srcId="{CD220D14-2678-4A33-8102-F62D90182946}" destId="{33EA612C-4578-4C78-B005-FA6052B9EAD8}" srcOrd="1" destOrd="0" parTransId="{B378DEF6-99C4-4842-9A47-778A7C372266}" sibTransId="{B548A7EA-E354-4F75-9BCB-4C20C1139330}"/>
    <dgm:cxn modelId="{CA0D97B0-A866-4CF2-A53F-B3637E73DD6B}" type="presOf" srcId="{33EA612C-4578-4C78-B005-FA6052B9EAD8}" destId="{85C2E736-803B-4015-A50A-75373CDC43D8}" srcOrd="0" destOrd="0" presId="urn:microsoft.com/office/officeart/2005/8/layout/hList3"/>
    <dgm:cxn modelId="{E7CD0009-038F-4DA4-9DF6-0806D33BABA4}" type="presOf" srcId="{1C892E4C-3F29-4684-BBEF-68F81E51B1B2}" destId="{A953F6E6-A46D-4E6F-BF0D-9A78C9ED1B6D}" srcOrd="0" destOrd="0" presId="urn:microsoft.com/office/officeart/2005/8/layout/hList3"/>
    <dgm:cxn modelId="{0E3FF76B-07BA-4B3F-82A3-EBA1E138619E}" type="presOf" srcId="{1C9CF1AF-5469-4565-8443-77745327E842}" destId="{84F6A868-DAD8-4C82-8E36-0425A7C1E2E8}" srcOrd="0" destOrd="0" presId="urn:microsoft.com/office/officeart/2005/8/layout/hList3"/>
    <dgm:cxn modelId="{CCCD302A-E24F-4A7F-99F6-AC8893B33A44}" type="presParOf" srcId="{A953F6E6-A46D-4E6F-BF0D-9A78C9ED1B6D}" destId="{9A6FE624-FB07-4592-AE2C-9EDCD3179C19}" srcOrd="0" destOrd="0" presId="urn:microsoft.com/office/officeart/2005/8/layout/hList3"/>
    <dgm:cxn modelId="{B66D53A8-2599-42D9-AF0D-778BE3A3D7BC}" type="presParOf" srcId="{A953F6E6-A46D-4E6F-BF0D-9A78C9ED1B6D}" destId="{62544087-70A3-4AD1-A46B-54804C7094B0}" srcOrd="1" destOrd="0" presId="urn:microsoft.com/office/officeart/2005/8/layout/hList3"/>
    <dgm:cxn modelId="{45A07088-0539-49B2-AA9A-29191341E05B}" type="presParOf" srcId="{62544087-70A3-4AD1-A46B-54804C7094B0}" destId="{84F6A868-DAD8-4C82-8E36-0425A7C1E2E8}" srcOrd="0" destOrd="0" presId="urn:microsoft.com/office/officeart/2005/8/layout/hList3"/>
    <dgm:cxn modelId="{48EBB453-0646-4732-8942-EFC7221C38BD}" type="presParOf" srcId="{62544087-70A3-4AD1-A46B-54804C7094B0}" destId="{85C2E736-803B-4015-A50A-75373CDC43D8}" srcOrd="1" destOrd="0" presId="urn:microsoft.com/office/officeart/2005/8/layout/hList3"/>
    <dgm:cxn modelId="{999BD4D8-11CE-4FD7-8FC6-8D873B0C0E7E}" type="presParOf" srcId="{A953F6E6-A46D-4E6F-BF0D-9A78C9ED1B6D}" destId="{0D75A9B1-E14C-411B-9EC6-06B87E4236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8C7BF4-E4D5-4ADF-A25D-0BBF23A0AD9C}" type="presOf" srcId="{236FD694-DA87-44EA-A63F-0E9808A25483}" destId="{A57A34D8-356D-4ED1-9A1A-53986BFA2D44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2AD19E67-75D8-4AD4-B5BD-3DC4C5AFCE66}" type="presOf" srcId="{EE78FE46-AD59-4DBF-B0A8-CBC0D835ACB0}" destId="{E1E50DE2-1AFE-4196-B833-8A5BE40A665A}" srcOrd="0" destOrd="0" presId="urn:microsoft.com/office/officeart/2005/8/layout/arrow2"/>
    <dgm:cxn modelId="{CC2C68EE-E87B-4BEA-9924-245797269C4A}" type="presParOf" srcId="{A57A34D8-356D-4ED1-9A1A-53986BFA2D44}" destId="{5C484F08-3B07-44A7-A469-75F22F8492D9}" srcOrd="0" destOrd="0" presId="urn:microsoft.com/office/officeart/2005/8/layout/arrow2"/>
    <dgm:cxn modelId="{252974B2-8A93-49B1-A1CE-2EF5C1FE8397}" type="presParOf" srcId="{A57A34D8-356D-4ED1-9A1A-53986BFA2D44}" destId="{A48E254F-DB2A-4633-B3B8-35F006FA5E66}" srcOrd="1" destOrd="0" presId="urn:microsoft.com/office/officeart/2005/8/layout/arrow2"/>
    <dgm:cxn modelId="{809BC736-5634-4A2F-B68E-A6F61C3AA667}" type="presParOf" srcId="{A48E254F-DB2A-4633-B3B8-35F006FA5E66}" destId="{B18EF38D-6272-4522-8338-3DAA9DD7DEAF}" srcOrd="0" destOrd="0" presId="urn:microsoft.com/office/officeart/2005/8/layout/arrow2"/>
    <dgm:cxn modelId="{04F10FC0-0A30-490E-94C6-0F8508213119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-28311" custLinFactNeighborY="15604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AEA02CDE-5DC8-46CF-98C1-D1CE0725335D}" type="presOf" srcId="{236FD694-DA87-44EA-A63F-0E9808A25483}" destId="{A57A34D8-356D-4ED1-9A1A-53986BFA2D44}" srcOrd="0" destOrd="0" presId="urn:microsoft.com/office/officeart/2005/8/layout/arrow2"/>
    <dgm:cxn modelId="{43BC621F-CC42-44D1-81A8-F7F189BCD2E8}" type="presOf" srcId="{EE78FE46-AD59-4DBF-B0A8-CBC0D835ACB0}" destId="{E1E50DE2-1AFE-4196-B833-8A5BE40A665A}" srcOrd="0" destOrd="0" presId="urn:microsoft.com/office/officeart/2005/8/layout/arrow2"/>
    <dgm:cxn modelId="{793F9F5D-2649-4066-A69B-691FEE37A9F4}" type="presParOf" srcId="{A57A34D8-356D-4ED1-9A1A-53986BFA2D44}" destId="{5C484F08-3B07-44A7-A469-75F22F8492D9}" srcOrd="0" destOrd="0" presId="urn:microsoft.com/office/officeart/2005/8/layout/arrow2"/>
    <dgm:cxn modelId="{75EB560D-DA25-4B6F-B973-1384201E5086}" type="presParOf" srcId="{A57A34D8-356D-4ED1-9A1A-53986BFA2D44}" destId="{A48E254F-DB2A-4633-B3B8-35F006FA5E66}" srcOrd="1" destOrd="0" presId="urn:microsoft.com/office/officeart/2005/8/layout/arrow2"/>
    <dgm:cxn modelId="{773EB684-4974-42A8-8A79-C337EAD30AB1}" type="presParOf" srcId="{A48E254F-DB2A-4633-B3B8-35F006FA5E66}" destId="{B18EF38D-6272-4522-8338-3DAA9DD7DEAF}" srcOrd="0" destOrd="0" presId="urn:microsoft.com/office/officeart/2005/8/layout/arrow2"/>
    <dgm:cxn modelId="{C85B443A-9404-4CF8-9BC0-3FC7CD487A79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A8BAE5-980A-4857-9686-BDA1C43FB91A}" type="presOf" srcId="{236FD694-DA87-44EA-A63F-0E9808A25483}" destId="{A57A34D8-356D-4ED1-9A1A-53986BFA2D44}" srcOrd="0" destOrd="0" presId="urn:microsoft.com/office/officeart/2005/8/layout/arrow2"/>
    <dgm:cxn modelId="{1BBF1904-83DF-46A3-9B2A-9BCC25AFFD57}" type="presOf" srcId="{EE78FE46-AD59-4DBF-B0A8-CBC0D835ACB0}" destId="{E1E50DE2-1AFE-4196-B833-8A5BE40A665A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BEEABAB5-EC21-454F-83DC-E7268A7224C8}" type="presParOf" srcId="{A57A34D8-356D-4ED1-9A1A-53986BFA2D44}" destId="{5C484F08-3B07-44A7-A469-75F22F8492D9}" srcOrd="0" destOrd="0" presId="urn:microsoft.com/office/officeart/2005/8/layout/arrow2"/>
    <dgm:cxn modelId="{00EFA904-4DAE-4337-8C54-3CE2BD9CFCB2}" type="presParOf" srcId="{A57A34D8-356D-4ED1-9A1A-53986BFA2D44}" destId="{A48E254F-DB2A-4633-B3B8-35F006FA5E66}" srcOrd="1" destOrd="0" presId="urn:microsoft.com/office/officeart/2005/8/layout/arrow2"/>
    <dgm:cxn modelId="{217700D6-9C00-499B-83D3-852583A60C54}" type="presParOf" srcId="{A48E254F-DB2A-4633-B3B8-35F006FA5E66}" destId="{B18EF38D-6272-4522-8338-3DAA9DD7DEAF}" srcOrd="0" destOrd="0" presId="urn:microsoft.com/office/officeart/2005/8/layout/arrow2"/>
    <dgm:cxn modelId="{24D14BB3-7C1D-4296-97FA-F1C187B1DD71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6FE624-FB07-4592-AE2C-9EDCD3179C19}">
      <dsp:nvSpPr>
        <dsp:cNvPr id="0" name=""/>
        <dsp:cNvSpPr/>
      </dsp:nvSpPr>
      <dsp:spPr>
        <a:xfrm>
          <a:off x="0" y="48051"/>
          <a:ext cx="7920880" cy="69599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Brasil</a:t>
          </a:r>
          <a:endParaRPr lang="pt-BR" sz="4400" kern="1200" dirty="0"/>
        </a:p>
      </dsp:txBody>
      <dsp:txXfrm>
        <a:off x="0" y="48051"/>
        <a:ext cx="7920880" cy="695994"/>
      </dsp:txXfrm>
    </dsp:sp>
    <dsp:sp modelId="{84F6A868-DAD8-4C82-8E36-0425A7C1E2E8}">
      <dsp:nvSpPr>
        <dsp:cNvPr id="0" name=""/>
        <dsp:cNvSpPr/>
      </dsp:nvSpPr>
      <dsp:spPr>
        <a:xfrm>
          <a:off x="1966" y="751917"/>
          <a:ext cx="4016855" cy="399623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1M</a:t>
          </a:r>
          <a:r>
            <a: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toneladas 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2013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Maior Produtor 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</a:t>
          </a:r>
          <a:r>
            <a:rPr kumimoji="0" lang="pt-BR" sz="2800" b="0" i="0" u="none" strike="noStrike" kern="1200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BRICS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)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↑500% </a:t>
          </a:r>
          <a:r>
            <a:rPr kumimoji="0" lang="pt-B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(2020)</a:t>
          </a:r>
          <a:endParaRPr lang="pt-BR" sz="2800" kern="1200" dirty="0"/>
        </a:p>
      </dsp:txBody>
      <dsp:txXfrm>
        <a:off x="1966" y="751917"/>
        <a:ext cx="4016855" cy="3996237"/>
      </dsp:txXfrm>
    </dsp:sp>
    <dsp:sp modelId="{85C2E736-803B-4015-A50A-75373CDC43D8}">
      <dsp:nvSpPr>
        <dsp:cNvPr id="0" name=""/>
        <dsp:cNvSpPr/>
      </dsp:nvSpPr>
      <dsp:spPr>
        <a:xfrm>
          <a:off x="4018822" y="748739"/>
          <a:ext cx="3900090" cy="399420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Lei Federal 12.305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17 % </a:t>
          </a:r>
          <a:r>
            <a: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(2012)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100% </a:t>
          </a:r>
          <a:r>
            <a:rPr kumimoji="0" lang="pt-BR" sz="3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Munic</a:t>
          </a:r>
          <a:r>
            <a: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+80mil</a:t>
          </a:r>
        </a:p>
      </dsp:txBody>
      <dsp:txXfrm>
        <a:off x="4018822" y="748739"/>
        <a:ext cx="3900090" cy="3994205"/>
      </dsp:txXfrm>
    </dsp:sp>
    <dsp:sp modelId="{0D75A9B1-E14C-411B-9EC6-06B87E423654}">
      <dsp:nvSpPr>
        <dsp:cNvPr id="0" name=""/>
        <dsp:cNvSpPr/>
      </dsp:nvSpPr>
      <dsp:spPr>
        <a:xfrm>
          <a:off x="0" y="4772509"/>
          <a:ext cx="7920880" cy="36402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31" y="988781"/>
          <a:ext cx="9946086" cy="351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007"/>
          <a:ext cx="415630" cy="4156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908" y="2352589"/>
          <a:ext cx="57604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4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2908" y="2352589"/>
        <a:ext cx="57604" cy="457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31" y="1168829"/>
          <a:ext cx="9946086" cy="351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007"/>
          <a:ext cx="415630" cy="4156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908" y="2352588"/>
          <a:ext cx="57604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4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2908" y="2352588"/>
        <a:ext cx="57604" cy="457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31" y="988781"/>
          <a:ext cx="9946086" cy="351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007"/>
          <a:ext cx="415630" cy="4156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908" y="2352589"/>
          <a:ext cx="57604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4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2908" y="2352589"/>
        <a:ext cx="57604" cy="45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E44B-45D1-4D8C-8891-27DD8065AC77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FFC43-761F-468C-B6FF-FCBFC1B906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090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173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0888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8" y="1766314"/>
            <a:ext cx="9143996" cy="3174854"/>
          </a:xfrm>
          <a:prstGeom prst="rect">
            <a:avLst/>
          </a:prstGeom>
        </p:spPr>
      </p:pic>
      <p:pic>
        <p:nvPicPr>
          <p:cNvPr id="11" name="Imagem 10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2" name="Imagem 11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712" y="907728"/>
            <a:ext cx="6224632" cy="2161232"/>
          </a:xfrm>
          <a:prstGeom prst="rect">
            <a:avLst/>
          </a:prstGeom>
        </p:spPr>
      </p:pic>
      <p:pic>
        <p:nvPicPr>
          <p:cNvPr id="13" name="Imagem 12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4" name="Imagem 13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7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48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6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026" y="44624"/>
            <a:ext cx="2329770" cy="80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3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4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86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78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379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6E7A-9681-4A57-A964-EF68DD89BA9E}" type="datetimeFigureOut">
              <a:rPr lang="pt-BR" smtClean="0"/>
              <a:pPr/>
              <a:t>21/03/2013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B8E6-4B5B-487D-8590-EBFB580B73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43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rojetos@selletiva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letiva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572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897360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MODELO DE NEGÓCIOS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013" y="1844824"/>
            <a:ext cx="763943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897360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MODELO DE NEGÓCIOS</a:t>
            </a:r>
            <a:endParaRPr lang="pt-BR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19672" y="1732166"/>
            <a:ext cx="108012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Receitas</a:t>
            </a:r>
            <a:endParaRPr lang="pt-BR" b="1" dirty="0">
              <a:latin typeface="+mj-lt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076056" y="1732166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Resultados Operacionais (R$ mil)</a:t>
            </a:r>
            <a:endParaRPr lang="pt-BR" b="1" dirty="0">
              <a:latin typeface="+mj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8105794"/>
              </p:ext>
            </p:extLst>
          </p:nvPr>
        </p:nvGraphicFramePr>
        <p:xfrm>
          <a:off x="-34008" y="2780928"/>
          <a:ext cx="4531495" cy="299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2765840"/>
              </p:ext>
            </p:extLst>
          </p:nvPr>
        </p:nvGraphicFramePr>
        <p:xfrm>
          <a:off x="4716016" y="2492896"/>
          <a:ext cx="4139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16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28490" y="1124744"/>
            <a:ext cx="7287020" cy="1224136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Sérgio Clério Jorge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Mestre em Administração e Controladoria 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Bacharel </a:t>
            </a:r>
            <a:r>
              <a:rPr lang="pt-BR" dirty="0">
                <a:solidFill>
                  <a:schemeClr val="tx1"/>
                </a:solidFill>
              </a:rPr>
              <a:t>em Computação – UFC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928490" y="2564904"/>
            <a:ext cx="7287020" cy="1008112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Rose Jeokellyane do Valle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Mestre em Administração e Controladoria </a:t>
            </a:r>
            <a:r>
              <a:rPr lang="pt-BR" dirty="0" smtClean="0">
                <a:solidFill>
                  <a:schemeClr val="tx1"/>
                </a:solidFill>
              </a:rPr>
              <a:t>–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Bacharel em Turismo - UNIFOR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28490" y="3789040"/>
            <a:ext cx="7287020" cy="1224136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Luiz Alves de Lima Neto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Mestre em Eng. De Teleinformática – </a:t>
            </a:r>
            <a:r>
              <a:rPr lang="pt-BR" dirty="0" err="1" smtClean="0">
                <a:solidFill>
                  <a:schemeClr val="tx1"/>
                </a:solidFill>
              </a:rPr>
              <a:t>UFC</a:t>
            </a:r>
            <a:endParaRPr lang="pt-B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Certificação </a:t>
            </a:r>
            <a:r>
              <a:rPr lang="pt-BR" dirty="0" err="1" smtClean="0">
                <a:solidFill>
                  <a:schemeClr val="tx1"/>
                </a:solidFill>
              </a:rPr>
              <a:t>PMP</a:t>
            </a:r>
            <a:r>
              <a:rPr lang="pt-BR" dirty="0" smtClean="0">
                <a:solidFill>
                  <a:schemeClr val="tx1"/>
                </a:solidFill>
              </a:rPr>
              <a:t>, MBA em Gestão de Negócios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99592" y="5229200"/>
            <a:ext cx="7287020" cy="1224136"/>
          </a:xfrm>
          <a:prstGeom prst="roundRect">
            <a:avLst>
              <a:gd name="adj" fmla="val 763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Daniel Freitas Colaço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Engenheiro Eletricista – </a:t>
            </a:r>
            <a:r>
              <a:rPr lang="pt-BR" dirty="0" err="1" smtClean="0">
                <a:solidFill>
                  <a:schemeClr val="tx1"/>
                </a:solidFill>
              </a:rPr>
              <a:t>UFC</a:t>
            </a:r>
            <a:endParaRPr lang="pt-B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Mestrando em Eng. De Teleinformática, 10 anos em GP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32" y="125760"/>
            <a:ext cx="6563072" cy="1143000"/>
          </a:xfrm>
        </p:spPr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STATUS</a:t>
            </a:r>
            <a:endParaRPr lang="pt-BR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28490" y="1484784"/>
            <a:ext cx="7287020" cy="4032448"/>
          </a:xfrm>
          <a:prstGeom prst="roundRect">
            <a:avLst>
              <a:gd name="adj" fmla="val 7634"/>
            </a:avLst>
          </a:prstGeom>
          <a:solidFill>
            <a:srgbClr val="EEEEEE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6413240"/>
              </p:ext>
            </p:extLst>
          </p:nvPr>
        </p:nvGraphicFramePr>
        <p:xfrm>
          <a:off x="1259632" y="1773238"/>
          <a:ext cx="6696744" cy="35292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8372"/>
                <a:gridCol w="3348372"/>
              </a:tblGrid>
              <a:tr h="69456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Há 6 meses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Hoje</a:t>
                      </a:r>
                      <a:endParaRPr lang="pt-BR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573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Sem apoio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1 horas / dia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Recursos</a:t>
                      </a:r>
                      <a:r>
                        <a:rPr lang="pt-BR" baseline="0" dirty="0" smtClean="0"/>
                        <a:t>: R$0,00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Sem </a:t>
                      </a:r>
                      <a:r>
                        <a:rPr lang="pt-BR" baseline="0" dirty="0" err="1" smtClean="0"/>
                        <a:t>Adm</a:t>
                      </a:r>
                      <a:r>
                        <a:rPr lang="pt-BR" baseline="0" dirty="0" smtClean="0"/>
                        <a:t> / Financeiro</a:t>
                      </a:r>
                    </a:p>
                    <a:p>
                      <a:endParaRPr lang="pt-BR" baseline="0" dirty="0" smtClean="0"/>
                    </a:p>
                    <a:p>
                      <a:r>
                        <a:rPr lang="pt-BR" baseline="0" dirty="0" smtClean="0"/>
                        <a:t>2 pessoas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Apoi</a:t>
                      </a:r>
                      <a:r>
                        <a:rPr lang="pt-BR" baseline="0" dirty="0" smtClean="0"/>
                        <a:t>o: Instituto </a:t>
                      </a:r>
                      <a:r>
                        <a:rPr lang="pt-BR" baseline="0" dirty="0" err="1" smtClean="0"/>
                        <a:t>Orion</a:t>
                      </a:r>
                      <a:endParaRPr lang="pt-BR" baseline="0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+6 horas / dia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Recursos: R$6.000,00/mês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Com 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Adm</a:t>
                      </a:r>
                      <a:r>
                        <a:rPr lang="pt-BR" baseline="0" dirty="0" smtClean="0"/>
                        <a:t> / Financeiro</a:t>
                      </a:r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4 pessoas + suporte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836712"/>
            <a:ext cx="7380312" cy="4986093"/>
            <a:chOff x="-5446130" y="1762098"/>
            <a:chExt cx="15828862" cy="3284142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xmlns="" val="1448929216"/>
                </p:ext>
              </p:extLst>
            </p:nvPr>
          </p:nvGraphicFramePr>
          <p:xfrm>
            <a:off x="-1663475" y="1762098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-5446130" y="4863792"/>
              <a:ext cx="1547800" cy="18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10/2012</a:t>
              </a:r>
              <a:endParaRPr lang="pt-BR" sz="1200" b="1" dirty="0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TIMELINE</a:t>
            </a:r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391626" y="5916065"/>
            <a:ext cx="144000" cy="144000"/>
          </a:xfrm>
          <a:prstGeom prst="ellipse">
            <a:avLst/>
          </a:prstGeom>
          <a:solidFill>
            <a:srgbClr val="99B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ipse 17"/>
          <p:cNvSpPr/>
          <p:nvPr/>
        </p:nvSpPr>
        <p:spPr>
          <a:xfrm>
            <a:off x="177126" y="6253418"/>
            <a:ext cx="108000" cy="108000"/>
          </a:xfrm>
          <a:prstGeom prst="ellipse">
            <a:avLst/>
          </a:prstGeom>
          <a:solidFill>
            <a:srgbClr val="99B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45"/>
          <p:cNvSpPr txBox="1"/>
          <p:nvPr/>
        </p:nvSpPr>
        <p:spPr>
          <a:xfrm>
            <a:off x="266372" y="6159848"/>
            <a:ext cx="103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Dissertação</a:t>
            </a:r>
            <a:endParaRPr lang="pt-BR" sz="1400" dirty="0"/>
          </a:p>
        </p:txBody>
      </p:sp>
      <p:sp>
        <p:nvSpPr>
          <p:cNvPr id="20" name="Elipse 19"/>
          <p:cNvSpPr/>
          <p:nvPr/>
        </p:nvSpPr>
        <p:spPr>
          <a:xfrm>
            <a:off x="662369" y="5582394"/>
            <a:ext cx="180000" cy="180000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extBox 45"/>
          <p:cNvSpPr txBox="1"/>
          <p:nvPr/>
        </p:nvSpPr>
        <p:spPr>
          <a:xfrm>
            <a:off x="506501" y="5843364"/>
            <a:ext cx="350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2º Lugar – Desafio </a:t>
            </a:r>
            <a:r>
              <a:rPr lang="pt-BR" sz="1400" dirty="0" err="1" smtClean="0"/>
              <a:t>GreenPeace</a:t>
            </a:r>
            <a:r>
              <a:rPr lang="pt-BR" sz="1400" dirty="0" smtClean="0"/>
              <a:t> – Porto Digital</a:t>
            </a:r>
            <a:endParaRPr lang="pt-BR" sz="1400" dirty="0"/>
          </a:p>
        </p:txBody>
      </p:sp>
      <p:sp>
        <p:nvSpPr>
          <p:cNvPr id="22" name="TextBox 45"/>
          <p:cNvSpPr txBox="1"/>
          <p:nvPr/>
        </p:nvSpPr>
        <p:spPr>
          <a:xfrm>
            <a:off x="884282" y="5545807"/>
            <a:ext cx="2000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INICIO: PRÉ-INCUBAÇÃO</a:t>
            </a:r>
            <a:endParaRPr lang="pt-BR" sz="1400" b="1" dirty="0"/>
          </a:p>
        </p:txBody>
      </p:sp>
      <p:sp>
        <p:nvSpPr>
          <p:cNvPr id="28" name="Elipse 27"/>
          <p:cNvSpPr/>
          <p:nvPr/>
        </p:nvSpPr>
        <p:spPr>
          <a:xfrm>
            <a:off x="1363905" y="4987280"/>
            <a:ext cx="216000" cy="216000"/>
          </a:xfrm>
          <a:prstGeom prst="ellipse">
            <a:avLst/>
          </a:prstGeom>
          <a:solidFill>
            <a:srgbClr val="99C1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TextBox 45"/>
          <p:cNvSpPr txBox="1"/>
          <p:nvPr/>
        </p:nvSpPr>
        <p:spPr>
          <a:xfrm>
            <a:off x="1585818" y="4950693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1º Lugar – Desafio Brasil (CE/PI/MA)</a:t>
            </a:r>
            <a:endParaRPr lang="pt-BR" sz="1400" dirty="0"/>
          </a:p>
        </p:txBody>
      </p:sp>
      <p:sp>
        <p:nvSpPr>
          <p:cNvPr id="35" name="Elipse 34"/>
          <p:cNvSpPr/>
          <p:nvPr/>
        </p:nvSpPr>
        <p:spPr>
          <a:xfrm>
            <a:off x="2206706" y="4385024"/>
            <a:ext cx="252000" cy="252000"/>
          </a:xfrm>
          <a:prstGeom prst="ellipse">
            <a:avLst/>
          </a:prstGeom>
          <a:solidFill>
            <a:srgbClr val="99C7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TextBox 45"/>
          <p:cNvSpPr txBox="1"/>
          <p:nvPr/>
        </p:nvSpPr>
        <p:spPr>
          <a:xfrm>
            <a:off x="2460526" y="4399012"/>
            <a:ext cx="332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4º Lugar – Desafio Cidades </a:t>
            </a:r>
            <a:r>
              <a:rPr lang="pt-BR" sz="1400" dirty="0" err="1" smtClean="0"/>
              <a:t>Eco-Inteligentes</a:t>
            </a:r>
            <a:endParaRPr lang="pt-BR" sz="1400" dirty="0"/>
          </a:p>
        </p:txBody>
      </p:sp>
      <p:sp>
        <p:nvSpPr>
          <p:cNvPr id="45" name="Elipse 44"/>
          <p:cNvSpPr/>
          <p:nvPr/>
        </p:nvSpPr>
        <p:spPr>
          <a:xfrm>
            <a:off x="3368749" y="3760465"/>
            <a:ext cx="252000" cy="252000"/>
          </a:xfrm>
          <a:prstGeom prst="ellipse">
            <a:avLst/>
          </a:prstGeom>
          <a:solidFill>
            <a:srgbClr val="99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Elipse 49"/>
          <p:cNvSpPr/>
          <p:nvPr/>
        </p:nvSpPr>
        <p:spPr>
          <a:xfrm>
            <a:off x="3976888" y="3429000"/>
            <a:ext cx="288000" cy="288000"/>
          </a:xfrm>
          <a:prstGeom prst="ellipse">
            <a:avLst/>
          </a:prstGeom>
          <a:solidFill>
            <a:srgbClr val="99CF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TextBox 45"/>
          <p:cNvSpPr txBox="1"/>
          <p:nvPr/>
        </p:nvSpPr>
        <p:spPr>
          <a:xfrm>
            <a:off x="3647009" y="3775323"/>
            <a:ext cx="1888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Parceria Instituto </a:t>
            </a:r>
            <a:r>
              <a:rPr lang="pt-BR" sz="1400" dirty="0" err="1" smtClean="0"/>
              <a:t>Orion</a:t>
            </a:r>
            <a:endParaRPr lang="pt-BR" sz="1400" dirty="0"/>
          </a:p>
        </p:txBody>
      </p:sp>
      <p:sp>
        <p:nvSpPr>
          <p:cNvPr id="52" name="Elipse 51"/>
          <p:cNvSpPr/>
          <p:nvPr/>
        </p:nvSpPr>
        <p:spPr>
          <a:xfrm>
            <a:off x="4681548" y="3140968"/>
            <a:ext cx="288000" cy="288000"/>
          </a:xfrm>
          <a:prstGeom prst="ellipse">
            <a:avLst/>
          </a:prstGeom>
          <a:solidFill>
            <a:srgbClr val="99D2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45"/>
          <p:cNvSpPr txBox="1"/>
          <p:nvPr/>
        </p:nvSpPr>
        <p:spPr>
          <a:xfrm>
            <a:off x="5004048" y="3199024"/>
            <a:ext cx="244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Criação Nova Identidade Visual</a:t>
            </a:r>
            <a:endParaRPr lang="pt-BR" sz="1400" dirty="0"/>
          </a:p>
        </p:txBody>
      </p:sp>
      <p:sp>
        <p:nvSpPr>
          <p:cNvPr id="57" name="TextBox 45"/>
          <p:cNvSpPr txBox="1"/>
          <p:nvPr/>
        </p:nvSpPr>
        <p:spPr>
          <a:xfrm>
            <a:off x="4283968" y="3501008"/>
            <a:ext cx="2244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Finalista UKTI – Porto Digital</a:t>
            </a:r>
            <a:endParaRPr lang="pt-BR" sz="1400" dirty="0"/>
          </a:p>
        </p:txBody>
      </p:sp>
      <p:sp>
        <p:nvSpPr>
          <p:cNvPr id="60" name="Elipse 59"/>
          <p:cNvSpPr/>
          <p:nvPr/>
        </p:nvSpPr>
        <p:spPr>
          <a:xfrm>
            <a:off x="7668344" y="1772856"/>
            <a:ext cx="360000" cy="360000"/>
          </a:xfrm>
          <a:prstGeom prst="ellipse">
            <a:avLst/>
          </a:prstGeom>
          <a:solidFill>
            <a:srgbClr val="99DD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1" name="TextBox 45"/>
          <p:cNvSpPr txBox="1"/>
          <p:nvPr/>
        </p:nvSpPr>
        <p:spPr>
          <a:xfrm>
            <a:off x="8008769" y="1596022"/>
            <a:ext cx="10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PRODUÇÃO</a:t>
            </a:r>
            <a:endParaRPr lang="pt-BR" sz="1400" dirty="0"/>
          </a:p>
        </p:txBody>
      </p:sp>
      <p:sp>
        <p:nvSpPr>
          <p:cNvPr id="62" name="TextBox 42"/>
          <p:cNvSpPr txBox="1"/>
          <p:nvPr/>
        </p:nvSpPr>
        <p:spPr>
          <a:xfrm>
            <a:off x="-40704" y="636227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08/2012</a:t>
            </a:r>
            <a:endParaRPr lang="pt-BR" sz="1200" b="1" dirty="0"/>
          </a:p>
        </p:txBody>
      </p:sp>
      <p:sp>
        <p:nvSpPr>
          <p:cNvPr id="63" name="TextBox 42"/>
          <p:cNvSpPr txBox="1"/>
          <p:nvPr/>
        </p:nvSpPr>
        <p:spPr>
          <a:xfrm>
            <a:off x="-44263" y="3020767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</a:rPr>
              <a:t>HOJE (03/2013)</a:t>
            </a:r>
            <a:endParaRPr lang="pt-BR" sz="1200" b="1" dirty="0">
              <a:solidFill>
                <a:srgbClr val="008000"/>
              </a:solidFill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8314824" y="76470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03/2014</a:t>
            </a:r>
            <a:endParaRPr lang="pt-BR" sz="1200" b="1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180528" y="3212976"/>
            <a:ext cx="957706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161925" y="692696"/>
            <a:ext cx="7164288" cy="5130109"/>
            <a:chOff x="-5446130" y="1667240"/>
            <a:chExt cx="15365546" cy="3379000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xmlns="" val="1448929216"/>
                </p:ext>
              </p:extLst>
            </p:nvPr>
          </p:nvGraphicFramePr>
          <p:xfrm>
            <a:off x="-2126791" y="1667240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-5446130" y="4863792"/>
              <a:ext cx="1547800" cy="18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10/2012</a:t>
              </a:r>
              <a:endParaRPr lang="pt-BR" sz="1200" b="1" dirty="0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TIMELINE</a:t>
            </a:r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662369" y="5582394"/>
            <a:ext cx="180000" cy="180000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45"/>
          <p:cNvSpPr txBox="1"/>
          <p:nvPr/>
        </p:nvSpPr>
        <p:spPr>
          <a:xfrm>
            <a:off x="884282" y="5545807"/>
            <a:ext cx="2000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INICIO: PRÉ-INCUBAÇÃO</a:t>
            </a:r>
            <a:endParaRPr lang="pt-BR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994203" y="5296742"/>
            <a:ext cx="180000" cy="180000"/>
          </a:xfrm>
          <a:prstGeom prst="ellipse">
            <a:avLst/>
          </a:prstGeom>
          <a:solidFill>
            <a:srgbClr val="99BE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45"/>
          <p:cNvSpPr txBox="1"/>
          <p:nvPr/>
        </p:nvSpPr>
        <p:spPr>
          <a:xfrm>
            <a:off x="1170568" y="5248250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1.0 (Protótipo)</a:t>
            </a:r>
            <a:endParaRPr lang="pt-BR" sz="1400" dirty="0"/>
          </a:p>
        </p:txBody>
      </p:sp>
      <p:sp>
        <p:nvSpPr>
          <p:cNvPr id="32" name="Elipse 31"/>
          <p:cNvSpPr/>
          <p:nvPr/>
        </p:nvSpPr>
        <p:spPr>
          <a:xfrm>
            <a:off x="1793313" y="4662661"/>
            <a:ext cx="252000" cy="252000"/>
          </a:xfrm>
          <a:prstGeom prst="ellipse">
            <a:avLst/>
          </a:prstGeom>
          <a:solidFill>
            <a:srgbClr val="99C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extBox 45"/>
          <p:cNvSpPr txBox="1"/>
          <p:nvPr/>
        </p:nvSpPr>
        <p:spPr>
          <a:xfrm>
            <a:off x="2008083" y="4678892"/>
            <a:ext cx="26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Jurídica (Porto Digital)</a:t>
            </a:r>
            <a:endParaRPr lang="pt-BR" sz="1400" dirty="0"/>
          </a:p>
        </p:txBody>
      </p:sp>
      <p:sp>
        <p:nvSpPr>
          <p:cNvPr id="37" name="Elipse 36"/>
          <p:cNvSpPr/>
          <p:nvPr/>
        </p:nvSpPr>
        <p:spPr>
          <a:xfrm>
            <a:off x="2770647" y="4077072"/>
            <a:ext cx="252000" cy="252000"/>
          </a:xfrm>
          <a:prstGeom prst="ellipse">
            <a:avLst/>
          </a:prstGeom>
          <a:solidFill>
            <a:srgbClr val="99C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TextBox 45"/>
          <p:cNvSpPr txBox="1"/>
          <p:nvPr/>
        </p:nvSpPr>
        <p:spPr>
          <a:xfrm>
            <a:off x="3052969" y="4091930"/>
            <a:ext cx="2885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Prima (1ª Versão </a:t>
            </a:r>
            <a:r>
              <a:rPr lang="pt-BR" sz="1400" dirty="0" err="1" smtClean="0"/>
              <a:t>Canvas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60" name="Elipse 59"/>
          <p:cNvSpPr/>
          <p:nvPr/>
        </p:nvSpPr>
        <p:spPr>
          <a:xfrm>
            <a:off x="7668344" y="1772856"/>
            <a:ext cx="360000" cy="360000"/>
          </a:xfrm>
          <a:prstGeom prst="ellipse">
            <a:avLst/>
          </a:prstGeom>
          <a:solidFill>
            <a:srgbClr val="99DD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1" name="TextBox 45"/>
          <p:cNvSpPr txBox="1"/>
          <p:nvPr/>
        </p:nvSpPr>
        <p:spPr>
          <a:xfrm>
            <a:off x="8008769" y="1596022"/>
            <a:ext cx="10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PRODUÇÃO</a:t>
            </a:r>
            <a:endParaRPr lang="pt-BR" sz="1400" dirty="0"/>
          </a:p>
        </p:txBody>
      </p:sp>
      <p:sp>
        <p:nvSpPr>
          <p:cNvPr id="63" name="TextBox 42"/>
          <p:cNvSpPr txBox="1"/>
          <p:nvPr/>
        </p:nvSpPr>
        <p:spPr>
          <a:xfrm>
            <a:off x="-44263" y="3020767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</a:rPr>
              <a:t>HOJE (03/2013)</a:t>
            </a:r>
            <a:endParaRPr lang="pt-BR" sz="1200" b="1" dirty="0">
              <a:solidFill>
                <a:srgbClr val="008000"/>
              </a:solidFill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8314824" y="76470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03/2014</a:t>
            </a:r>
            <a:endParaRPr lang="pt-BR" sz="1200" b="1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180528" y="3212976"/>
            <a:ext cx="957706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5"/>
          <p:cNvSpPr txBox="1"/>
          <p:nvPr/>
        </p:nvSpPr>
        <p:spPr>
          <a:xfrm>
            <a:off x="6516216" y="2617167"/>
            <a:ext cx="2522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FIEC/INDI  e SEBRAE</a:t>
            </a:r>
            <a:endParaRPr lang="pt-BR" sz="1400" dirty="0"/>
          </a:p>
        </p:txBody>
      </p:sp>
      <p:sp>
        <p:nvSpPr>
          <p:cNvPr id="46" name="Elipse 45"/>
          <p:cNvSpPr/>
          <p:nvPr/>
        </p:nvSpPr>
        <p:spPr>
          <a:xfrm>
            <a:off x="6144910" y="2550390"/>
            <a:ext cx="324000" cy="324000"/>
          </a:xfrm>
          <a:prstGeom prst="ellipse">
            <a:avLst/>
          </a:prstGeom>
          <a:solidFill>
            <a:srgbClr val="99D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TextBox 45"/>
          <p:cNvSpPr txBox="1"/>
          <p:nvPr/>
        </p:nvSpPr>
        <p:spPr>
          <a:xfrm>
            <a:off x="5824040" y="2881402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1.5 (Protótipo)</a:t>
            </a:r>
            <a:endParaRPr lang="pt-BR" sz="1400" dirty="0"/>
          </a:p>
        </p:txBody>
      </p:sp>
      <p:sp>
        <p:nvSpPr>
          <p:cNvPr id="49" name="Elipse 48"/>
          <p:cNvSpPr/>
          <p:nvPr/>
        </p:nvSpPr>
        <p:spPr>
          <a:xfrm>
            <a:off x="5403215" y="2809394"/>
            <a:ext cx="324000" cy="324000"/>
          </a:xfrm>
          <a:prstGeom prst="ellipse">
            <a:avLst/>
          </a:prstGeom>
          <a:solidFill>
            <a:srgbClr val="99D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Elipse 68"/>
          <p:cNvSpPr/>
          <p:nvPr/>
        </p:nvSpPr>
        <p:spPr>
          <a:xfrm>
            <a:off x="6948264" y="2276872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TextBox 45"/>
          <p:cNvSpPr txBox="1"/>
          <p:nvPr/>
        </p:nvSpPr>
        <p:spPr>
          <a:xfrm>
            <a:off x="7303004" y="2312840"/>
            <a:ext cx="144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Versão 2.0 (MVP)</a:t>
            </a:r>
            <a:endParaRPr lang="pt-BR" sz="1400" dirty="0"/>
          </a:p>
        </p:txBody>
      </p:sp>
      <p:sp>
        <p:nvSpPr>
          <p:cNvPr id="72" name="Elipse 71"/>
          <p:cNvSpPr/>
          <p:nvPr/>
        </p:nvSpPr>
        <p:spPr>
          <a:xfrm>
            <a:off x="6336232" y="1988840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TextBox 45"/>
          <p:cNvSpPr txBox="1"/>
          <p:nvPr/>
        </p:nvSpPr>
        <p:spPr>
          <a:xfrm>
            <a:off x="3979643" y="1959812"/>
            <a:ext cx="233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Abertura Empresa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74" name="Elipse 73"/>
          <p:cNvSpPr/>
          <p:nvPr/>
        </p:nvSpPr>
        <p:spPr>
          <a:xfrm>
            <a:off x="5616152" y="2276872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TextBox 45"/>
          <p:cNvSpPr txBox="1"/>
          <p:nvPr/>
        </p:nvSpPr>
        <p:spPr>
          <a:xfrm>
            <a:off x="4191550" y="2285593"/>
            <a:ext cx="1403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Direitos Autorais</a:t>
            </a:r>
            <a:endParaRPr lang="pt-BR" sz="1400" dirty="0"/>
          </a:p>
        </p:txBody>
      </p:sp>
      <p:sp>
        <p:nvSpPr>
          <p:cNvPr id="29" name="Elipse 28"/>
          <p:cNvSpPr/>
          <p:nvPr/>
        </p:nvSpPr>
        <p:spPr>
          <a:xfrm>
            <a:off x="7056312" y="1664840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45"/>
          <p:cNvSpPr txBox="1"/>
          <p:nvPr/>
        </p:nvSpPr>
        <p:spPr>
          <a:xfrm>
            <a:off x="4139952" y="1635812"/>
            <a:ext cx="295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SIREE – Coleta Resíduos EE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-19050" y="836712"/>
            <a:ext cx="7380312" cy="4986093"/>
            <a:chOff x="-5446130" y="1762098"/>
            <a:chExt cx="15828862" cy="3284142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xmlns="" val="1448929216"/>
                </p:ext>
              </p:extLst>
            </p:nvPr>
          </p:nvGraphicFramePr>
          <p:xfrm>
            <a:off x="-1663475" y="1762098"/>
            <a:ext cx="12046207" cy="313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-5446130" y="4863792"/>
              <a:ext cx="1547800" cy="182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/>
                <a:t>10/2012</a:t>
              </a:r>
              <a:endParaRPr lang="pt-BR" sz="1200" b="1" dirty="0"/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75656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TIMELINE</a:t>
            </a:r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391626" y="5916065"/>
            <a:ext cx="144000" cy="144000"/>
          </a:xfrm>
          <a:prstGeom prst="ellipse">
            <a:avLst/>
          </a:prstGeom>
          <a:solidFill>
            <a:srgbClr val="99B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ipse 17"/>
          <p:cNvSpPr/>
          <p:nvPr/>
        </p:nvSpPr>
        <p:spPr>
          <a:xfrm>
            <a:off x="177126" y="6253418"/>
            <a:ext cx="108000" cy="108000"/>
          </a:xfrm>
          <a:prstGeom prst="ellipse">
            <a:avLst/>
          </a:prstGeom>
          <a:solidFill>
            <a:srgbClr val="99B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45"/>
          <p:cNvSpPr txBox="1"/>
          <p:nvPr/>
        </p:nvSpPr>
        <p:spPr>
          <a:xfrm>
            <a:off x="266372" y="6159848"/>
            <a:ext cx="103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Dissertação</a:t>
            </a:r>
            <a:endParaRPr lang="pt-BR" sz="1400" dirty="0"/>
          </a:p>
        </p:txBody>
      </p:sp>
      <p:sp>
        <p:nvSpPr>
          <p:cNvPr id="20" name="Elipse 19"/>
          <p:cNvSpPr/>
          <p:nvPr/>
        </p:nvSpPr>
        <p:spPr>
          <a:xfrm>
            <a:off x="662369" y="5582394"/>
            <a:ext cx="180000" cy="180000"/>
          </a:xfrm>
          <a:prstGeom prst="ellipse">
            <a:avLst/>
          </a:prstGeom>
          <a:solidFill>
            <a:srgbClr val="99B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extBox 45"/>
          <p:cNvSpPr txBox="1"/>
          <p:nvPr/>
        </p:nvSpPr>
        <p:spPr>
          <a:xfrm>
            <a:off x="506501" y="5843364"/>
            <a:ext cx="350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2º Lugar – Desafio </a:t>
            </a:r>
            <a:r>
              <a:rPr lang="pt-BR" sz="1400" dirty="0" err="1" smtClean="0"/>
              <a:t>GreenPeace</a:t>
            </a:r>
            <a:r>
              <a:rPr lang="pt-BR" sz="1400" dirty="0" smtClean="0"/>
              <a:t> – Porto Digital</a:t>
            </a:r>
            <a:endParaRPr lang="pt-BR" sz="1400" dirty="0"/>
          </a:p>
        </p:txBody>
      </p:sp>
      <p:sp>
        <p:nvSpPr>
          <p:cNvPr id="22" name="TextBox 45"/>
          <p:cNvSpPr txBox="1"/>
          <p:nvPr/>
        </p:nvSpPr>
        <p:spPr>
          <a:xfrm>
            <a:off x="884282" y="5545807"/>
            <a:ext cx="2000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INICIO: PRÉ-INCUBAÇÃO</a:t>
            </a:r>
            <a:endParaRPr lang="pt-BR" sz="1400" b="1" dirty="0"/>
          </a:p>
        </p:txBody>
      </p:sp>
      <p:sp>
        <p:nvSpPr>
          <p:cNvPr id="23" name="Elipse 22"/>
          <p:cNvSpPr/>
          <p:nvPr/>
        </p:nvSpPr>
        <p:spPr>
          <a:xfrm>
            <a:off x="994203" y="5296742"/>
            <a:ext cx="180000" cy="180000"/>
          </a:xfrm>
          <a:prstGeom prst="ellipse">
            <a:avLst/>
          </a:prstGeom>
          <a:solidFill>
            <a:srgbClr val="99BE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45"/>
          <p:cNvSpPr txBox="1"/>
          <p:nvPr/>
        </p:nvSpPr>
        <p:spPr>
          <a:xfrm>
            <a:off x="1170568" y="5248250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1.0 (Protótipo)</a:t>
            </a:r>
            <a:endParaRPr lang="pt-BR" sz="1400" dirty="0"/>
          </a:p>
        </p:txBody>
      </p:sp>
      <p:sp>
        <p:nvSpPr>
          <p:cNvPr id="28" name="Elipse 27"/>
          <p:cNvSpPr/>
          <p:nvPr/>
        </p:nvSpPr>
        <p:spPr>
          <a:xfrm>
            <a:off x="1363905" y="4987280"/>
            <a:ext cx="216000" cy="216000"/>
          </a:xfrm>
          <a:prstGeom prst="ellipse">
            <a:avLst/>
          </a:prstGeom>
          <a:solidFill>
            <a:srgbClr val="99C1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TextBox 45"/>
          <p:cNvSpPr txBox="1"/>
          <p:nvPr/>
        </p:nvSpPr>
        <p:spPr>
          <a:xfrm>
            <a:off x="1585818" y="4950693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1º Lugar – Desafio Brasil (CE/PI/MA)</a:t>
            </a:r>
            <a:endParaRPr lang="pt-BR" sz="1400" dirty="0"/>
          </a:p>
        </p:txBody>
      </p:sp>
      <p:sp>
        <p:nvSpPr>
          <p:cNvPr id="32" name="Elipse 31"/>
          <p:cNvSpPr/>
          <p:nvPr/>
        </p:nvSpPr>
        <p:spPr>
          <a:xfrm>
            <a:off x="1793313" y="4662661"/>
            <a:ext cx="252000" cy="252000"/>
          </a:xfrm>
          <a:prstGeom prst="ellipse">
            <a:avLst/>
          </a:prstGeom>
          <a:solidFill>
            <a:srgbClr val="99C4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extBox 45"/>
          <p:cNvSpPr txBox="1"/>
          <p:nvPr/>
        </p:nvSpPr>
        <p:spPr>
          <a:xfrm>
            <a:off x="2008083" y="4678892"/>
            <a:ext cx="26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Jurídica (Porto Digital)</a:t>
            </a:r>
            <a:endParaRPr lang="pt-BR" sz="1400" dirty="0"/>
          </a:p>
        </p:txBody>
      </p:sp>
      <p:sp>
        <p:nvSpPr>
          <p:cNvPr id="35" name="Elipse 34"/>
          <p:cNvSpPr/>
          <p:nvPr/>
        </p:nvSpPr>
        <p:spPr>
          <a:xfrm>
            <a:off x="2206706" y="4385024"/>
            <a:ext cx="252000" cy="252000"/>
          </a:xfrm>
          <a:prstGeom prst="ellipse">
            <a:avLst/>
          </a:prstGeom>
          <a:solidFill>
            <a:srgbClr val="99C7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45"/>
          <p:cNvSpPr txBox="1"/>
          <p:nvPr/>
        </p:nvSpPr>
        <p:spPr>
          <a:xfrm>
            <a:off x="5824040" y="2881402"/>
            <a:ext cx="2724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Lançamento Versão 1.5 (Protótipo)</a:t>
            </a:r>
            <a:endParaRPr lang="pt-BR" sz="1400" dirty="0"/>
          </a:p>
        </p:txBody>
      </p:sp>
      <p:sp>
        <p:nvSpPr>
          <p:cNvPr id="37" name="Elipse 36"/>
          <p:cNvSpPr/>
          <p:nvPr/>
        </p:nvSpPr>
        <p:spPr>
          <a:xfrm>
            <a:off x="2770647" y="4077072"/>
            <a:ext cx="252000" cy="252000"/>
          </a:xfrm>
          <a:prstGeom prst="ellipse">
            <a:avLst/>
          </a:prstGeom>
          <a:solidFill>
            <a:srgbClr val="99C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TextBox 45"/>
          <p:cNvSpPr txBox="1"/>
          <p:nvPr/>
        </p:nvSpPr>
        <p:spPr>
          <a:xfrm>
            <a:off x="2460526" y="4399012"/>
            <a:ext cx="332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4º Lugar – Desafio Cidades </a:t>
            </a:r>
            <a:r>
              <a:rPr lang="pt-BR" sz="1400" dirty="0" err="1" smtClean="0"/>
              <a:t>Eco-Inteligentes</a:t>
            </a:r>
            <a:endParaRPr lang="pt-BR" sz="1400" dirty="0"/>
          </a:p>
        </p:txBody>
      </p:sp>
      <p:sp>
        <p:nvSpPr>
          <p:cNvPr id="45" name="Elipse 44"/>
          <p:cNvSpPr/>
          <p:nvPr/>
        </p:nvSpPr>
        <p:spPr>
          <a:xfrm>
            <a:off x="3368749" y="3760465"/>
            <a:ext cx="252000" cy="252000"/>
          </a:xfrm>
          <a:prstGeom prst="ellipse">
            <a:avLst/>
          </a:prstGeom>
          <a:solidFill>
            <a:srgbClr val="99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TextBox 45"/>
          <p:cNvSpPr txBox="1"/>
          <p:nvPr/>
        </p:nvSpPr>
        <p:spPr>
          <a:xfrm>
            <a:off x="3052969" y="4091930"/>
            <a:ext cx="2885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Prima (1ª Versão </a:t>
            </a:r>
            <a:r>
              <a:rPr lang="pt-BR" sz="1400" dirty="0" err="1" smtClean="0"/>
              <a:t>Canvas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50" name="Elipse 49"/>
          <p:cNvSpPr/>
          <p:nvPr/>
        </p:nvSpPr>
        <p:spPr>
          <a:xfrm>
            <a:off x="3976888" y="3429000"/>
            <a:ext cx="288000" cy="288000"/>
          </a:xfrm>
          <a:prstGeom prst="ellipse">
            <a:avLst/>
          </a:prstGeom>
          <a:solidFill>
            <a:srgbClr val="99CF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TextBox 45"/>
          <p:cNvSpPr txBox="1"/>
          <p:nvPr/>
        </p:nvSpPr>
        <p:spPr>
          <a:xfrm>
            <a:off x="3647009" y="3775323"/>
            <a:ext cx="1888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Parceria Instituto </a:t>
            </a:r>
            <a:r>
              <a:rPr lang="pt-BR" sz="1400" dirty="0" err="1" smtClean="0"/>
              <a:t>Orion</a:t>
            </a:r>
            <a:endParaRPr lang="pt-BR" sz="1400" dirty="0"/>
          </a:p>
        </p:txBody>
      </p:sp>
      <p:sp>
        <p:nvSpPr>
          <p:cNvPr id="52" name="Elipse 51"/>
          <p:cNvSpPr/>
          <p:nvPr/>
        </p:nvSpPr>
        <p:spPr>
          <a:xfrm>
            <a:off x="4681548" y="3140968"/>
            <a:ext cx="288000" cy="288000"/>
          </a:xfrm>
          <a:prstGeom prst="ellipse">
            <a:avLst/>
          </a:prstGeom>
          <a:solidFill>
            <a:srgbClr val="99D2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TextBox 45"/>
          <p:cNvSpPr txBox="1"/>
          <p:nvPr/>
        </p:nvSpPr>
        <p:spPr>
          <a:xfrm>
            <a:off x="6516216" y="2617167"/>
            <a:ext cx="2522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Consultoria FIEC/INDI  e SEBRAE</a:t>
            </a:r>
            <a:endParaRPr lang="pt-BR" sz="1400" dirty="0"/>
          </a:p>
        </p:txBody>
      </p:sp>
      <p:sp>
        <p:nvSpPr>
          <p:cNvPr id="54" name="Elipse 53"/>
          <p:cNvSpPr/>
          <p:nvPr/>
        </p:nvSpPr>
        <p:spPr>
          <a:xfrm>
            <a:off x="5403215" y="2809394"/>
            <a:ext cx="324000" cy="324000"/>
          </a:xfrm>
          <a:prstGeom prst="ellipse">
            <a:avLst/>
          </a:prstGeom>
          <a:solidFill>
            <a:srgbClr val="99D5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45"/>
          <p:cNvSpPr txBox="1"/>
          <p:nvPr/>
        </p:nvSpPr>
        <p:spPr>
          <a:xfrm>
            <a:off x="5004048" y="3199024"/>
            <a:ext cx="244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Criação Nova Identidade Visual</a:t>
            </a:r>
            <a:endParaRPr lang="pt-BR" sz="1400" dirty="0"/>
          </a:p>
        </p:txBody>
      </p:sp>
      <p:sp>
        <p:nvSpPr>
          <p:cNvPr id="56" name="Elipse 55"/>
          <p:cNvSpPr/>
          <p:nvPr/>
        </p:nvSpPr>
        <p:spPr>
          <a:xfrm>
            <a:off x="6144910" y="2550390"/>
            <a:ext cx="324000" cy="324000"/>
          </a:xfrm>
          <a:prstGeom prst="ellipse">
            <a:avLst/>
          </a:prstGeom>
          <a:solidFill>
            <a:srgbClr val="99D8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TextBox 45"/>
          <p:cNvSpPr txBox="1"/>
          <p:nvPr/>
        </p:nvSpPr>
        <p:spPr>
          <a:xfrm>
            <a:off x="4283968" y="3501008"/>
            <a:ext cx="2244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Finalista UKTI – Porto Digital</a:t>
            </a:r>
            <a:endParaRPr lang="pt-BR" sz="1400" dirty="0"/>
          </a:p>
        </p:txBody>
      </p:sp>
      <p:sp>
        <p:nvSpPr>
          <p:cNvPr id="58" name="Elipse 57"/>
          <p:cNvSpPr/>
          <p:nvPr/>
        </p:nvSpPr>
        <p:spPr>
          <a:xfrm>
            <a:off x="6948264" y="2276872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TextBox 45"/>
          <p:cNvSpPr txBox="1"/>
          <p:nvPr/>
        </p:nvSpPr>
        <p:spPr>
          <a:xfrm>
            <a:off x="7303004" y="2312840"/>
            <a:ext cx="144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Versão 2.0 (MVP)</a:t>
            </a:r>
            <a:endParaRPr lang="pt-BR" sz="1400" dirty="0"/>
          </a:p>
        </p:txBody>
      </p:sp>
      <p:sp>
        <p:nvSpPr>
          <p:cNvPr id="60" name="Elipse 59"/>
          <p:cNvSpPr/>
          <p:nvPr/>
        </p:nvSpPr>
        <p:spPr>
          <a:xfrm>
            <a:off x="7668344" y="1772856"/>
            <a:ext cx="360000" cy="360000"/>
          </a:xfrm>
          <a:prstGeom prst="ellipse">
            <a:avLst/>
          </a:prstGeom>
          <a:solidFill>
            <a:srgbClr val="99DD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61" name="TextBox 45"/>
          <p:cNvSpPr txBox="1"/>
          <p:nvPr/>
        </p:nvSpPr>
        <p:spPr>
          <a:xfrm>
            <a:off x="8008769" y="1596022"/>
            <a:ext cx="10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PRODUÇÃO</a:t>
            </a:r>
            <a:endParaRPr lang="pt-BR" sz="1400" dirty="0"/>
          </a:p>
        </p:txBody>
      </p:sp>
      <p:sp>
        <p:nvSpPr>
          <p:cNvPr id="62" name="TextBox 42"/>
          <p:cNvSpPr txBox="1"/>
          <p:nvPr/>
        </p:nvSpPr>
        <p:spPr>
          <a:xfrm>
            <a:off x="-40704" y="636227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08/2012</a:t>
            </a:r>
            <a:endParaRPr lang="pt-BR" sz="1200" b="1" dirty="0"/>
          </a:p>
        </p:txBody>
      </p:sp>
      <p:sp>
        <p:nvSpPr>
          <p:cNvPr id="63" name="TextBox 42"/>
          <p:cNvSpPr txBox="1"/>
          <p:nvPr/>
        </p:nvSpPr>
        <p:spPr>
          <a:xfrm>
            <a:off x="-44263" y="3020767"/>
            <a:ext cx="118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</a:rPr>
              <a:t>HOJE (03/2013)</a:t>
            </a:r>
            <a:endParaRPr lang="pt-BR" sz="1200" b="1" dirty="0">
              <a:solidFill>
                <a:srgbClr val="008000"/>
              </a:solidFill>
            </a:endParaRPr>
          </a:p>
        </p:txBody>
      </p:sp>
      <p:sp>
        <p:nvSpPr>
          <p:cNvPr id="64" name="TextBox 42"/>
          <p:cNvSpPr txBox="1"/>
          <p:nvPr/>
        </p:nvSpPr>
        <p:spPr>
          <a:xfrm>
            <a:off x="8314824" y="76470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03/2014</a:t>
            </a:r>
            <a:endParaRPr lang="pt-BR" sz="1200" b="1" dirty="0"/>
          </a:p>
        </p:txBody>
      </p:sp>
      <p:sp>
        <p:nvSpPr>
          <p:cNvPr id="65" name="Elipse 64"/>
          <p:cNvSpPr/>
          <p:nvPr/>
        </p:nvSpPr>
        <p:spPr>
          <a:xfrm>
            <a:off x="6336232" y="1988840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TextBox 45"/>
          <p:cNvSpPr txBox="1"/>
          <p:nvPr/>
        </p:nvSpPr>
        <p:spPr>
          <a:xfrm>
            <a:off x="3979643" y="1959812"/>
            <a:ext cx="233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Abertura Empresa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67" name="Elipse 66"/>
          <p:cNvSpPr/>
          <p:nvPr/>
        </p:nvSpPr>
        <p:spPr>
          <a:xfrm>
            <a:off x="5616152" y="2276872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TextBox 45"/>
          <p:cNvSpPr txBox="1"/>
          <p:nvPr/>
        </p:nvSpPr>
        <p:spPr>
          <a:xfrm>
            <a:off x="4191550" y="2285593"/>
            <a:ext cx="1403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Direitos Autorais</a:t>
            </a:r>
            <a:endParaRPr lang="pt-BR" sz="1400" dirty="0"/>
          </a:p>
        </p:txBody>
      </p:sp>
      <p:cxnSp>
        <p:nvCxnSpPr>
          <p:cNvPr id="70" name="Conector reto 69"/>
          <p:cNvCxnSpPr/>
          <p:nvPr/>
        </p:nvCxnSpPr>
        <p:spPr>
          <a:xfrm>
            <a:off x="-180528" y="3212976"/>
            <a:ext cx="957706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/>
          <p:cNvSpPr/>
          <p:nvPr/>
        </p:nvSpPr>
        <p:spPr>
          <a:xfrm>
            <a:off x="7056312" y="1664840"/>
            <a:ext cx="324000" cy="324000"/>
          </a:xfrm>
          <a:prstGeom prst="ellipse">
            <a:avLst/>
          </a:prstGeom>
          <a:solidFill>
            <a:srgbClr val="99DB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TextBox 45"/>
          <p:cNvSpPr txBox="1"/>
          <p:nvPr/>
        </p:nvSpPr>
        <p:spPr>
          <a:xfrm>
            <a:off x="4139952" y="1635812"/>
            <a:ext cx="295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SIREE – Coleta Resíduos EE (</a:t>
            </a:r>
            <a:r>
              <a:rPr lang="pt-BR" sz="1400" dirty="0" err="1" smtClean="0"/>
              <a:t>Recife-PE</a:t>
            </a:r>
            <a:r>
              <a:rPr lang="pt-BR" sz="1400" dirty="0" smtClean="0"/>
              <a:t>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604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270033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0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45672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645025" y="4808538"/>
            <a:ext cx="33940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Otimizar o Modelo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3046413" y="424497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003675" y="3476625"/>
            <a:ext cx="4678363" cy="892175"/>
            <a:chOff x="2522" y="2190"/>
            <a:chExt cx="2947" cy="562"/>
          </a:xfrm>
        </p:grpSpPr>
        <p:pic>
          <p:nvPicPr>
            <p:cNvPr id="17" name="Picture 2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19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942" y="234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1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08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0625 0.00417 0.02987 0.01991 0.03768 0.0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7.40741E-7 C 3.61111E-6 -0.02662 3.61111E-6 -0.12616 3.61111E-6 -0.1594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71">
            <a:off x="2973388" y="436562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11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003675" y="4567238"/>
            <a:ext cx="4678363" cy="892175"/>
            <a:chOff x="2522" y="2740"/>
            <a:chExt cx="2947" cy="562"/>
          </a:xfrm>
        </p:grpSpPr>
        <p:pic>
          <p:nvPicPr>
            <p:cNvPr id="11" name="Picture 1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74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926" y="2892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3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1133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359275" y="5354638"/>
            <a:ext cx="39655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>
                <a:solidFill>
                  <a:srgbClr val="0D7940"/>
                </a:solidFill>
              </a:rPr>
              <a:t>Atrair </a:t>
            </a:r>
            <a:r>
              <a:rPr lang="pt-PT" b="1" dirty="0" smtClean="0">
                <a:solidFill>
                  <a:srgbClr val="0D7940"/>
                </a:solidFill>
              </a:rPr>
              <a:t>mais Investidores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003675" y="3471863"/>
            <a:ext cx="4678363" cy="892175"/>
            <a:chOff x="2522" y="1335"/>
            <a:chExt cx="2947" cy="562"/>
          </a:xfrm>
        </p:grpSpPr>
        <p:pic>
          <p:nvPicPr>
            <p:cNvPr id="16" name="Picture 2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003675" y="1830388"/>
            <a:ext cx="4678363" cy="892175"/>
            <a:chOff x="2522" y="799"/>
            <a:chExt cx="2947" cy="562"/>
          </a:xfrm>
        </p:grpSpPr>
        <p:pic>
          <p:nvPicPr>
            <p:cNvPr id="22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25" name="Picture 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40019">
              <a:off x="1919" y="267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32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4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C 3.61111E-6 -0.0132 0.00052 -0.06297 0.00052 -0.07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3.61111E-6 -0.02639 3.61111E-6 -0.12546 3.61111E-6 -0.158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9 -0.0525 C -0.05279 -0.0525 -0.0264 -0.02636 -6.38889E-6 7.17095E-6 " pathEditMode="relative" ptsTypes="aA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500" y="5111750"/>
            <a:ext cx="4678363" cy="892175"/>
            <a:chOff x="2520" y="2886"/>
            <a:chExt cx="2947" cy="562"/>
          </a:xfrm>
        </p:grpSpPr>
        <p:pic>
          <p:nvPicPr>
            <p:cNvPr id="3" name="Picture 3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655">
            <a:off x="313848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41950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22825" y="5683250"/>
            <a:ext cx="30384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Submeter em Editais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000500" y="1830388"/>
            <a:ext cx="4678363" cy="892175"/>
            <a:chOff x="2522" y="799"/>
            <a:chExt cx="2947" cy="562"/>
          </a:xfrm>
        </p:grpSpPr>
        <p:pic>
          <p:nvPicPr>
            <p:cNvPr id="12" name="Picture 1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000500" y="3484563"/>
            <a:ext cx="4678363" cy="892175"/>
            <a:chOff x="2522" y="1335"/>
            <a:chExt cx="2947" cy="562"/>
          </a:xfrm>
        </p:grpSpPr>
        <p:pic>
          <p:nvPicPr>
            <p:cNvPr id="15" name="Picture 1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415382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003675" y="1528763"/>
            <a:ext cx="4678363" cy="892175"/>
            <a:chOff x="2522" y="1008"/>
            <a:chExt cx="2947" cy="562"/>
          </a:xfrm>
        </p:grpSpPr>
        <p:pic>
          <p:nvPicPr>
            <p:cNvPr id="19" name="Picture 1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00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42" y="116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pic>
        <p:nvPicPr>
          <p:cNvPr id="21" name="Picture 2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003675" y="2814638"/>
            <a:ext cx="4678363" cy="892175"/>
            <a:chOff x="2522" y="133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0174">
            <a:off x="2717007" y="2402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628107" y="47394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3951">
            <a:off x="3151188" y="30861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003675" y="4129088"/>
            <a:ext cx="4678363" cy="892175"/>
            <a:chOff x="2520" y="2886"/>
            <a:chExt cx="2947" cy="562"/>
          </a:xfrm>
        </p:grpSpPr>
        <p:pic>
          <p:nvPicPr>
            <p:cNvPr id="29" name="Picture 36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3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65371">
              <a:off x="1873" y="1707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40"/>
            <p:cNvSpPr>
              <a:spLocks noChangeArrowheads="1"/>
            </p:cNvSpPr>
            <p:nvPr/>
          </p:nvSpPr>
          <p:spPr bwMode="auto">
            <a:xfrm rot="-2065371"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3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2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0382 0.00717 0.01805 0.03472 0.02274 0.043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0017 -0.0081 0.00087 -0.03819 0.00104 -0.0481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-0.01621 8.33333E-7 -0.07732 8.33333E-7 -0.0976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8.33333E-7 -0.02385 0.00035 -0.11343 0.00035 -0.143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Avaliação para Incubação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Incubadora </a:t>
            </a:r>
            <a:r>
              <a:rPr lang="pt-BR" dirty="0" err="1" smtClean="0"/>
              <a:t>C.A.I.S.</a:t>
            </a:r>
            <a:r>
              <a:rPr lang="pt-BR" dirty="0" smtClean="0"/>
              <a:t> do Porto</a:t>
            </a:r>
            <a:br>
              <a:rPr lang="pt-BR" dirty="0" smtClean="0"/>
            </a:br>
            <a:r>
              <a:rPr lang="pt-BR" dirty="0" smtClean="0"/>
              <a:t> (Porto Digital)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27994" y="4738911"/>
            <a:ext cx="568801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smtClean="0"/>
              <a:t>Apresentador:</a:t>
            </a:r>
            <a:endParaRPr lang="pt-BR" dirty="0"/>
          </a:p>
          <a:p>
            <a:pPr algn="ctr">
              <a:defRPr/>
            </a:pPr>
            <a:r>
              <a:rPr lang="pt-BR" b="1" dirty="0" smtClean="0"/>
              <a:t>Sérgio </a:t>
            </a:r>
            <a:r>
              <a:rPr lang="pt-BR" b="1" dirty="0"/>
              <a:t>Clério Jorge Moreira, Me. </a:t>
            </a:r>
            <a:endParaRPr lang="pt-BR" b="1" dirty="0" smtClean="0"/>
          </a:p>
          <a:p>
            <a:pPr algn="ctr">
              <a:defRPr/>
            </a:pPr>
            <a:r>
              <a:rPr lang="pt-BR" b="1" dirty="0" smtClean="0"/>
              <a:t>Diretor Presidente </a:t>
            </a:r>
          </a:p>
          <a:p>
            <a:pPr algn="ctr">
              <a:defRPr/>
            </a:pPr>
            <a:r>
              <a:rPr lang="pt-BR" b="1" dirty="0" smtClean="0"/>
              <a:t>sergio@selletiva.com.br </a:t>
            </a:r>
          </a:p>
          <a:p>
            <a:pPr algn="ctr">
              <a:defRPr/>
            </a:pPr>
            <a:r>
              <a:rPr lang="pt-BR" b="1" dirty="0" smtClean="0"/>
              <a:t>21/03/2013</a:t>
            </a:r>
            <a:endParaRPr lang="pt-BR" b="1" dirty="0"/>
          </a:p>
          <a:p>
            <a:pPr>
              <a:defRPr/>
            </a:pPr>
            <a:r>
              <a:rPr lang="pt-BR" b="1" dirty="0"/>
              <a:t>	     	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8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342357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 rot="1595216"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-1722480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 rot="-3435718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998913" y="1501775"/>
            <a:ext cx="4678362" cy="892175"/>
            <a:chOff x="2522" y="799"/>
            <a:chExt cx="2947" cy="562"/>
          </a:xfrm>
        </p:grpSpPr>
        <p:pic>
          <p:nvPicPr>
            <p:cNvPr id="17" name="Picture 23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998913" y="2814638"/>
            <a:ext cx="4678362" cy="892175"/>
            <a:chOff x="2522" y="1335"/>
            <a:chExt cx="2947" cy="562"/>
          </a:xfrm>
        </p:grpSpPr>
        <p:pic>
          <p:nvPicPr>
            <p:cNvPr id="20" name="Picture 2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998913" y="4121150"/>
            <a:ext cx="4678362" cy="892175"/>
            <a:chOff x="2522" y="197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3998913" y="5445125"/>
            <a:ext cx="4678362" cy="892175"/>
            <a:chOff x="2519" y="3268"/>
            <a:chExt cx="2947" cy="562"/>
          </a:xfrm>
        </p:grpSpPr>
        <p:pic>
          <p:nvPicPr>
            <p:cNvPr id="26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9" y="326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035" y="3420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4003675" y="1312863"/>
            <a:ext cx="4678363" cy="892175"/>
            <a:chOff x="2522" y="799"/>
            <a:chExt cx="2947" cy="562"/>
          </a:xfrm>
        </p:grpSpPr>
        <p:pic>
          <p:nvPicPr>
            <p:cNvPr id="29" name="Picture 3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Construir Parcerias</a:t>
              </a: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1335"/>
            <a:chExt cx="2947" cy="562"/>
          </a:xfrm>
        </p:grpSpPr>
        <p:pic>
          <p:nvPicPr>
            <p:cNvPr id="32" name="Picture 4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Otimizar o Modelo</a:t>
              </a: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4003675" y="3473450"/>
            <a:ext cx="4678363" cy="892175"/>
            <a:chOff x="2522" y="1975"/>
            <a:chExt cx="2947" cy="562"/>
          </a:xfrm>
        </p:grpSpPr>
        <p:pic>
          <p:nvPicPr>
            <p:cNvPr id="35" name="Picture 4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>
                  <a:solidFill>
                    <a:srgbClr val="0D7940"/>
                  </a:solidFill>
                </a:rPr>
                <a:t>Atrair </a:t>
              </a:r>
              <a:r>
                <a:rPr lang="pt-PT" b="1" dirty="0" smtClean="0">
                  <a:solidFill>
                    <a:srgbClr val="0D7940"/>
                  </a:solidFill>
                </a:rPr>
                <a:t>mais Investidores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4003675" y="4581525"/>
            <a:ext cx="4678363" cy="892175"/>
            <a:chOff x="2522" y="2314"/>
            <a:chExt cx="2947" cy="562"/>
          </a:xfrm>
        </p:grpSpPr>
        <p:pic>
          <p:nvPicPr>
            <p:cNvPr id="38" name="Picture 5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31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3038" y="2467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>
                  <a:solidFill>
                    <a:srgbClr val="0D7940"/>
                  </a:solidFill>
                </a:rPr>
                <a:t>Submeter em Editais</a:t>
              </a:r>
            </a:p>
          </p:txBody>
        </p:sp>
      </p:grpSp>
      <p:pic>
        <p:nvPicPr>
          <p:cNvPr id="40" name="Picture 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661025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106988" y="5902325"/>
            <a:ext cx="247173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>
                <a:solidFill>
                  <a:srgbClr val="0D7940"/>
                </a:solidFill>
              </a:rPr>
              <a:t>Tornar uma Franquia</a:t>
            </a:r>
          </a:p>
        </p:txBody>
      </p:sp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577307" y="47775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56"/>
          <p:cNvGrpSpPr>
            <a:grpSpLocks/>
          </p:cNvGrpSpPr>
          <p:nvPr/>
        </p:nvGrpSpPr>
        <p:grpSpPr bwMode="auto">
          <a:xfrm rot="1192446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4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 rot="-1102835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7" name="Picture 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113384" y="125760"/>
            <a:ext cx="6563072" cy="1143000"/>
          </a:xfrm>
        </p:spPr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pic>
        <p:nvPicPr>
          <p:cNvPr id="54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07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3.33333E-6 -1.11111E-6 0.01233 0.02523 0.02465 0.05069 " pathEditMode="relative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0017 -0.00533 0.00052 -0.02593 0.00069 -0.032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017 -0.01065 0.00052 -0.05069 0.00069 -0.063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017 -0.01597 0.00086 -0.07569 0.00104 -0.095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017 -0.02129 0.00052 -0.10092 0.00069 -0.127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Contato: </a:t>
            </a:r>
            <a:r>
              <a:rPr lang="pt-BR" dirty="0" smtClean="0">
                <a:hlinkClick r:id="rId2"/>
              </a:rPr>
              <a:t>projetos@selletiva.com.br</a:t>
            </a:r>
            <a:endParaRPr lang="pt-BR" dirty="0" smtClean="0"/>
          </a:p>
          <a:p>
            <a:r>
              <a:rPr lang="pt-BR" dirty="0" smtClean="0"/>
              <a:t>(85) 8706-6118 / 3227-9471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951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PROBLEMA</a:t>
            </a:r>
            <a:endParaRPr lang="pt-B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588038848"/>
              </p:ext>
            </p:extLst>
          </p:nvPr>
        </p:nvGraphicFramePr>
        <p:xfrm>
          <a:off x="539552" y="1196752"/>
          <a:ext cx="792088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948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147248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dirty="0" smtClean="0"/>
              <a:t>Oportunidades</a:t>
            </a:r>
          </a:p>
          <a:p>
            <a:pPr marL="0" indent="0">
              <a:buNone/>
            </a:pPr>
            <a:endParaRPr lang="pt-BR" sz="1800" dirty="0" smtClean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Novo </a:t>
            </a:r>
            <a:r>
              <a:rPr lang="pt-BR" sz="2600" dirty="0"/>
              <a:t>olhar para o meio </a:t>
            </a:r>
            <a:r>
              <a:rPr lang="pt-BR" sz="2600" dirty="0" smtClean="0"/>
              <a:t>ambiente;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Adoção compulsória de soluções (</a:t>
            </a:r>
            <a:r>
              <a:rPr lang="pt-BR" sz="2600" dirty="0"/>
              <a:t>crime ambiental);</a:t>
            </a:r>
            <a:endParaRPr lang="pt-BR" sz="2600" dirty="0" smtClean="0"/>
          </a:p>
          <a:p>
            <a:pPr marL="457200" lvl="1" indent="0">
              <a:buBlip>
                <a:blip r:embed="rId2"/>
              </a:buBlip>
            </a:pPr>
            <a:endParaRPr lang="pt-BR" sz="2000" dirty="0" smtClean="0"/>
          </a:p>
          <a:p>
            <a:pPr lvl="1">
              <a:buBlip>
                <a:blip r:embed="rId2"/>
              </a:buBlip>
            </a:pPr>
            <a:r>
              <a:rPr lang="pt-BR" sz="2600" dirty="0" smtClean="0"/>
              <a:t>Crescimento exponencial da demanda;</a:t>
            </a:r>
          </a:p>
          <a:p>
            <a:pPr marL="457200" lvl="1" indent="0">
              <a:buBlip>
                <a:blip r:embed="rId2"/>
              </a:buBlip>
            </a:pPr>
            <a:endParaRPr lang="pt-BR" sz="2000" dirty="0" smtClean="0"/>
          </a:p>
          <a:p>
            <a:pPr lvl="1">
              <a:buBlip>
                <a:blip r:embed="rId2"/>
              </a:buBlip>
            </a:pPr>
            <a:r>
              <a:rPr lang="pt-BR" sz="2600" dirty="0"/>
              <a:t>Forte </a:t>
            </a:r>
            <a:r>
              <a:rPr lang="pt-BR" sz="2600" dirty="0" smtClean="0"/>
              <a:t>mercado informal e não qualificado.</a:t>
            </a:r>
          </a:p>
          <a:p>
            <a:pPr marL="457200" lvl="1" indent="0">
              <a:buNone/>
            </a:pPr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32779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Competição</a:t>
            </a:r>
          </a:p>
          <a:p>
            <a:pPr lvl="1"/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Integração não otimizada da cadeia de LR;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Soluções de alto custo e baixa rentabilidade;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Solução inovadora, sem concorrentes diretos!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496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500" dirty="0" smtClean="0"/>
              <a:t>Clientes</a:t>
            </a:r>
          </a:p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Indústria </a:t>
            </a:r>
            <a:r>
              <a:rPr lang="pt-BR" sz="3000" dirty="0" smtClean="0"/>
              <a:t>eletroeletrônica;</a:t>
            </a:r>
          </a:p>
          <a:p>
            <a:pPr marL="457200" lvl="1" indent="0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Comércio </a:t>
            </a:r>
            <a:r>
              <a:rPr lang="pt-BR" sz="3000" dirty="0" smtClean="0"/>
              <a:t>eletroeletrônico;</a:t>
            </a:r>
          </a:p>
          <a:p>
            <a:pPr marL="457200" lvl="1" indent="0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Usuários </a:t>
            </a:r>
            <a:r>
              <a:rPr lang="pt-BR" sz="3000" dirty="0" smtClean="0"/>
              <a:t>domésticos;</a:t>
            </a:r>
          </a:p>
          <a:p>
            <a:pPr marL="457200" lvl="1" indent="0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Principais </a:t>
            </a:r>
            <a:r>
              <a:rPr lang="pt-BR" sz="3000" dirty="0" smtClean="0"/>
              <a:t>Atores da Cadeia de LR:</a:t>
            </a:r>
          </a:p>
          <a:p>
            <a:pPr lvl="2">
              <a:buBlip>
                <a:blip r:embed="rId3"/>
              </a:buBlip>
            </a:pPr>
            <a:r>
              <a:rPr lang="pt-BR" sz="3000" dirty="0" smtClean="0"/>
              <a:t> Cooperativas</a:t>
            </a:r>
            <a:r>
              <a:rPr lang="pt-BR" sz="3000" dirty="0" smtClean="0"/>
              <a:t>;</a:t>
            </a:r>
          </a:p>
          <a:p>
            <a:pPr lvl="2">
              <a:buBlip>
                <a:blip r:embed="rId3"/>
              </a:buBlip>
            </a:pPr>
            <a:r>
              <a:rPr lang="pt-BR" sz="3000" dirty="0" smtClean="0"/>
              <a:t> Centros </a:t>
            </a:r>
            <a:r>
              <a:rPr lang="pt-BR" sz="3000" dirty="0" smtClean="0"/>
              <a:t>de triagem;</a:t>
            </a:r>
          </a:p>
          <a:p>
            <a:pPr lvl="2">
              <a:buBlip>
                <a:blip r:embed="rId3"/>
              </a:buBlip>
            </a:pPr>
            <a:r>
              <a:rPr lang="pt-BR" sz="3000" dirty="0" smtClean="0"/>
              <a:t> Unidade </a:t>
            </a:r>
            <a:r>
              <a:rPr lang="pt-BR" sz="3000" dirty="0" smtClean="0"/>
              <a:t>de processamento.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69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/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9512" y="1958637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2"/>
              </a:buBlip>
            </a:pPr>
            <a:r>
              <a:rPr lang="pt-BR" sz="3000" dirty="0" smtClean="0"/>
              <a:t> Estratégia de diferenciação;</a:t>
            </a:r>
          </a:p>
          <a:p>
            <a:endParaRPr lang="pt-BR" dirty="0" smtClean="0"/>
          </a:p>
          <a:p>
            <a:pPr lvl="1" algn="just">
              <a:buBlip>
                <a:blip r:embed="rId2"/>
              </a:buBlip>
            </a:pPr>
            <a:r>
              <a:rPr lang="pt-BR" sz="3000" dirty="0" smtClean="0"/>
              <a:t> Pioneira no segmento de Gestão Completa da </a:t>
            </a:r>
            <a:r>
              <a:rPr lang="pt-BR" sz="3000" dirty="0"/>
              <a:t> </a:t>
            </a:r>
            <a:r>
              <a:rPr lang="pt-BR" sz="3000" dirty="0" smtClean="0"/>
              <a:t>   Cadeia de </a:t>
            </a:r>
            <a:r>
              <a:rPr lang="pt-BR" sz="3000" dirty="0" err="1" smtClean="0"/>
              <a:t>LR</a:t>
            </a:r>
            <a:r>
              <a:rPr lang="pt-BR" sz="3000" dirty="0" smtClean="0"/>
              <a:t>;</a:t>
            </a:r>
          </a:p>
          <a:p>
            <a:pPr lvl="1">
              <a:buBlip>
                <a:blip r:embed="rId2"/>
              </a:buBlip>
            </a:pPr>
            <a:endParaRPr lang="pt-BR" sz="3000" dirty="0" smtClean="0"/>
          </a:p>
          <a:p>
            <a:pPr lvl="1">
              <a:buBlip>
                <a:blip r:embed="rId2"/>
              </a:buBlip>
            </a:pPr>
            <a:r>
              <a:rPr lang="pt-BR" sz="3000" dirty="0" smtClean="0"/>
              <a:t> </a:t>
            </a:r>
            <a:r>
              <a:rPr lang="pt-BR" sz="3000" dirty="0" smtClean="0"/>
              <a:t> </a:t>
            </a:r>
            <a:r>
              <a:rPr lang="pt-BR" sz="3000" dirty="0" smtClean="0"/>
              <a:t>Referência nacional em inovação na Gestão da Cadeia de LR</a:t>
            </a:r>
            <a:r>
              <a:rPr lang="pt-BR" sz="3000" dirty="0"/>
              <a:t>.</a:t>
            </a:r>
            <a:endParaRPr lang="pt-B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003232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Posicionamento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31537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Diferenciais</a:t>
            </a:r>
          </a:p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pt-BR" dirty="0"/>
              <a:t>Sistema Inovador de Gestão de </a:t>
            </a:r>
            <a:r>
              <a:rPr lang="pt-BR" dirty="0" smtClean="0"/>
              <a:t>LR; </a:t>
            </a:r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Equipe </a:t>
            </a:r>
            <a:r>
              <a:rPr lang="pt-BR" dirty="0"/>
              <a:t>Técnica Qualificada;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Potencialização dos atores da cadeia atual;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Não compete diretamente com os atores atuais da LR.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455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697617" y="6125234"/>
            <a:ext cx="2514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99D866"/>
                </a:solidFill>
                <a:hlinkClick r:id="rId3"/>
              </a:rPr>
              <a:t>www.selletiva.com.br</a:t>
            </a:r>
            <a:endParaRPr lang="pt-BR" sz="2000" b="1" dirty="0">
              <a:solidFill>
                <a:srgbClr val="99D866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6563072" cy="1143000"/>
          </a:xfrm>
        </p:spPr>
        <p:txBody>
          <a:bodyPr/>
          <a:lstStyle/>
          <a:p>
            <a:r>
              <a:rPr lang="pt-BR" dirty="0" smtClean="0"/>
              <a:t>SOLUÇÃO</a:t>
            </a:r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"/>
          </a:blip>
          <a:srcRect/>
          <a:stretch>
            <a:fillRect/>
          </a:stretch>
        </p:blipFill>
        <p:spPr bwMode="auto">
          <a:xfrm>
            <a:off x="615752" y="2049800"/>
            <a:ext cx="7491983" cy="387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46100" dist="50800" dir="5400000" algn="ctr" rotWithShape="0">
              <a:schemeClr val="tx1"/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003232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Protótipo</a:t>
            </a:r>
            <a:endParaRPr lang="pt-BR" dirty="0" smtClean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958820" y="6125234"/>
            <a:ext cx="27606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99D866"/>
                </a:solidFill>
                <a:hlinkClick r:id="rId3"/>
              </a:rPr>
              <a:t>www.informatiq.com.br</a:t>
            </a:r>
            <a:endParaRPr lang="pt-BR" sz="2000" b="1" dirty="0">
              <a:solidFill>
                <a:srgbClr val="99D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618</Words>
  <Application>Microsoft Office PowerPoint</Application>
  <PresentationFormat>Apresentação na tela (4:3)</PresentationFormat>
  <Paragraphs>199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Avaliação para Incubação  Incubadora C.A.I.S. do Porto  (Porto Digital)</vt:lpstr>
      <vt:lpstr>PROBLEMA</vt:lpstr>
      <vt:lpstr>MERCADO</vt:lpstr>
      <vt:lpstr>MERCADO</vt:lpstr>
      <vt:lpstr>MERCADO</vt:lpstr>
      <vt:lpstr>MERCADO</vt:lpstr>
      <vt:lpstr>SOLUÇÃO</vt:lpstr>
      <vt:lpstr>SOLUÇÃO</vt:lpstr>
      <vt:lpstr>MODELO DE NEGÓCIOS</vt:lpstr>
      <vt:lpstr>MODELO DE NEGÓCIOS</vt:lpstr>
      <vt:lpstr>EQUIPE</vt:lpstr>
      <vt:lpstr>STATUS</vt:lpstr>
      <vt:lpstr>TIMELINE</vt:lpstr>
      <vt:lpstr>TIMELINE</vt:lpstr>
      <vt:lpstr>TIMELINE</vt:lpstr>
      <vt:lpstr>PRÓXIMOS PASSOS</vt:lpstr>
      <vt:lpstr>PRÓXIMOS PASSOS</vt:lpstr>
      <vt:lpstr>PRÓXIMOS PASSOS</vt:lpstr>
      <vt:lpstr>PRÓXIMOS PASSOS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IOCT1</dc:creator>
  <cp:lastModifiedBy>Sergio</cp:lastModifiedBy>
  <cp:revision>75</cp:revision>
  <dcterms:created xsi:type="dcterms:W3CDTF">2013-03-15T19:04:43Z</dcterms:created>
  <dcterms:modified xsi:type="dcterms:W3CDTF">2013-03-21T14:43:38Z</dcterms:modified>
</cp:coreProperties>
</file>