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4" r:id="rId2"/>
    <p:sldId id="309" r:id="rId3"/>
    <p:sldId id="318" r:id="rId4"/>
    <p:sldId id="319" r:id="rId5"/>
    <p:sldId id="317" r:id="rId6"/>
    <p:sldId id="320" r:id="rId7"/>
    <p:sldId id="265" r:id="rId8"/>
    <p:sldId id="298" r:id="rId9"/>
    <p:sldId id="312" r:id="rId10"/>
    <p:sldId id="269" r:id="rId11"/>
    <p:sldId id="315" r:id="rId12"/>
    <p:sldId id="321" r:id="rId13"/>
    <p:sldId id="278" r:id="rId14"/>
    <p:sldId id="293" r:id="rId15"/>
    <p:sldId id="283" r:id="rId16"/>
    <p:sldId id="284" r:id="rId17"/>
    <p:sldId id="285" r:id="rId18"/>
    <p:sldId id="286" r:id="rId19"/>
    <p:sldId id="26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D866"/>
    <a:srgbClr val="99D566"/>
    <a:srgbClr val="61CE3A"/>
    <a:srgbClr val="99DB66"/>
    <a:srgbClr val="99DD66"/>
    <a:srgbClr val="99D266"/>
    <a:srgbClr val="99CF66"/>
    <a:srgbClr val="99CC66"/>
    <a:srgbClr val="99C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8876" autoAdjust="0"/>
  </p:normalViewPr>
  <p:slideViewPr>
    <p:cSldViewPr>
      <p:cViewPr varScale="1">
        <p:scale>
          <a:sx n="92" d="100"/>
          <a:sy n="92" d="100"/>
        </p:scale>
        <p:origin x="-1074" y="-102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Y:\Empresa\Instituto%20Orion\Seed%20Forum\Selletiva_planejamento_financei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elletiva_planejamento_financei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CONSOLIDAÇÃO!$B$2</c:f>
              <c:strCache>
                <c:ptCount val="1"/>
                <c:pt idx="0">
                  <c:v>ANO 0</c:v>
                </c:pt>
              </c:strCache>
            </c:strRef>
          </c:tx>
          <c:dLbls>
            <c:dLbl>
              <c:idx val="0"/>
              <c:layout>
                <c:manualLayout>
                  <c:x val="-4.1756889763779455E-2"/>
                  <c:y val="-0.1360311418802610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RH</a:t>
                    </a:r>
                    <a:r>
                      <a:rPr lang="en-US" b="1" dirty="0"/>
                      <a:t>; </a:t>
                    </a:r>
                    <a:endParaRPr lang="en-US" b="1" dirty="0" smtClean="0"/>
                  </a:p>
                  <a:p>
                    <a:r>
                      <a:rPr lang="en-US" b="1" dirty="0" smtClean="0"/>
                      <a:t> </a:t>
                    </a:r>
                    <a:r>
                      <a:rPr lang="en-US" b="1" dirty="0"/>
                      <a:t>580.980,00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013998250208548E-4"/>
                  <c:y val="7.75100756137890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071216097987774"/>
                  <c:y val="7.26096094362749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555555555555587E-3"/>
                  <c:y val="-0.126403370874261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CONSOLIDAÇÃO!$A$3:$A$8</c:f>
              <c:strCache>
                <c:ptCount val="6"/>
                <c:pt idx="0">
                  <c:v>RH</c:v>
                </c:pt>
                <c:pt idx="1">
                  <c:v>Serv. Terceiros</c:v>
                </c:pt>
                <c:pt idx="2">
                  <c:v>Marketing</c:v>
                </c:pt>
                <c:pt idx="3">
                  <c:v>Desp. Operacionais</c:v>
                </c:pt>
                <c:pt idx="4">
                  <c:v>Infraestrutura</c:v>
                </c:pt>
                <c:pt idx="5">
                  <c:v>Capital de Giro</c:v>
                </c:pt>
              </c:strCache>
            </c:strRef>
          </c:cat>
          <c:val>
            <c:numRef>
              <c:f>CONSOLIDAÇÃO!$B$3:$B$8</c:f>
              <c:numCache>
                <c:formatCode>_(* #,##0.00_);_(* \(#,##0.00\);_(* "-"??_);_(@_)</c:formatCode>
                <c:ptCount val="6"/>
                <c:pt idx="0">
                  <c:v>580980</c:v>
                </c:pt>
                <c:pt idx="1">
                  <c:v>68424</c:v>
                </c:pt>
                <c:pt idx="2">
                  <c:v>560000</c:v>
                </c:pt>
                <c:pt idx="3">
                  <c:v>55800</c:v>
                </c:pt>
                <c:pt idx="4">
                  <c:v>90110</c:v>
                </c:pt>
                <c:pt idx="5">
                  <c:v>271062.8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'Fluxo de Caixa'!$A$39:$B$39</c:f>
              <c:strCache>
                <c:ptCount val="1"/>
                <c:pt idx="0">
                  <c:v>Faturamento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'Fluxo de Caixa'!$C$38:$G$38</c:f>
              <c:strCache>
                <c:ptCount val="5"/>
                <c:pt idx="0">
                  <c:v>Ano 1</c:v>
                </c:pt>
                <c:pt idx="1">
                  <c:v>Ano 2</c:v>
                </c:pt>
                <c:pt idx="2">
                  <c:v>Ano 3</c:v>
                </c:pt>
                <c:pt idx="3">
                  <c:v>Ano 4</c:v>
                </c:pt>
                <c:pt idx="4">
                  <c:v>Ano 5</c:v>
                </c:pt>
              </c:strCache>
            </c:strRef>
          </c:cat>
          <c:val>
            <c:numRef>
              <c:f>'Fluxo de Caixa'!$C$39:$G$39</c:f>
              <c:numCache>
                <c:formatCode>_(* #,##0.00_);_(* \(#,##0.00\);_(* "-"??_);_(@_)</c:formatCode>
                <c:ptCount val="5"/>
                <c:pt idx="0">
                  <c:v>3</c:v>
                </c:pt>
                <c:pt idx="1">
                  <c:v>3.9</c:v>
                </c:pt>
                <c:pt idx="2">
                  <c:v>6.63</c:v>
                </c:pt>
                <c:pt idx="3">
                  <c:v>7.9560000000000004</c:v>
                </c:pt>
                <c:pt idx="4">
                  <c:v>14.3208</c:v>
                </c:pt>
              </c:numCache>
            </c:numRef>
          </c:val>
        </c:ser>
        <c:ser>
          <c:idx val="1"/>
          <c:order val="1"/>
          <c:tx>
            <c:strRef>
              <c:f>'Fluxo de Caixa'!$A$42:$B$42</c:f>
              <c:strCache>
                <c:ptCount val="1"/>
                <c:pt idx="0">
                  <c:v>EBITDA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752576752963724E-2"/>
                  <c:y val="8.44919117821207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5446728784576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1288651294455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5446728784576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544672878457774E-2"/>
                  <c:y val="-4.6087029730851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'Fluxo de Caixa'!$C$38:$G$38</c:f>
              <c:strCache>
                <c:ptCount val="5"/>
                <c:pt idx="0">
                  <c:v>Ano 1</c:v>
                </c:pt>
                <c:pt idx="1">
                  <c:v>Ano 2</c:v>
                </c:pt>
                <c:pt idx="2">
                  <c:v>Ano 3</c:v>
                </c:pt>
                <c:pt idx="3">
                  <c:v>Ano 4</c:v>
                </c:pt>
                <c:pt idx="4">
                  <c:v>Ano 5</c:v>
                </c:pt>
              </c:strCache>
            </c:strRef>
          </c:cat>
          <c:val>
            <c:numRef>
              <c:f>'Fluxo de Caixa'!$C$42:$G$42</c:f>
              <c:numCache>
                <c:formatCode>_(* #,##0.00_);_(* \(#,##0.00\);_(* "-"??_);_(@_)</c:formatCode>
                <c:ptCount val="5"/>
                <c:pt idx="0">
                  <c:v>1.044686</c:v>
                </c:pt>
                <c:pt idx="1">
                  <c:v>1.8082516</c:v>
                </c:pt>
                <c:pt idx="2">
                  <c:v>2.7211552199999995</c:v>
                </c:pt>
                <c:pt idx="3">
                  <c:v>3.7156631829999993</c:v>
                </c:pt>
                <c:pt idx="4">
                  <c:v>5.1889046087099944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959488"/>
        <c:axId val="114961024"/>
        <c:axId val="0"/>
      </c:bar3DChart>
      <c:catAx>
        <c:axId val="114959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4961024"/>
        <c:crosses val="autoZero"/>
        <c:auto val="1"/>
        <c:lblAlgn val="ctr"/>
        <c:lblOffset val="100"/>
        <c:noMultiLvlLbl val="0"/>
      </c:catAx>
      <c:valAx>
        <c:axId val="11496102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one"/>
        <c:crossAx val="11495948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3511" custLinFactNeighborY="10475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75AC9F-C60D-4199-A4A5-78968F0DC8D9}" type="presOf" srcId="{236FD694-DA87-44EA-A63F-0E9808A25483}" destId="{A57A34D8-356D-4ED1-9A1A-53986BFA2D44}" srcOrd="0" destOrd="0" presId="urn:microsoft.com/office/officeart/2005/8/layout/arrow2"/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1F7AF72D-2B72-4DC9-8301-E2814007DFDB}" type="presOf" srcId="{EE78FE46-AD59-4DBF-B0A8-CBC0D835ACB0}" destId="{E1E50DE2-1AFE-4196-B833-8A5BE40A665A}" srcOrd="0" destOrd="0" presId="urn:microsoft.com/office/officeart/2005/8/layout/arrow2"/>
    <dgm:cxn modelId="{1C317DF9-5531-41A6-BACA-A211DB401547}" type="presParOf" srcId="{A57A34D8-356D-4ED1-9A1A-53986BFA2D44}" destId="{5C484F08-3B07-44A7-A469-75F22F8492D9}" srcOrd="0" destOrd="0" presId="urn:microsoft.com/office/officeart/2005/8/layout/arrow2"/>
    <dgm:cxn modelId="{711C4E2E-31EC-4EF5-9422-F1774017CA6B}" type="presParOf" srcId="{A57A34D8-356D-4ED1-9A1A-53986BFA2D44}" destId="{A48E254F-DB2A-4633-B3B8-35F006FA5E66}" srcOrd="1" destOrd="0" presId="urn:microsoft.com/office/officeart/2005/8/layout/arrow2"/>
    <dgm:cxn modelId="{806CC89F-9EF0-476B-A0B1-038B94AC950F}" type="presParOf" srcId="{A48E254F-DB2A-4633-B3B8-35F006FA5E66}" destId="{B18EF38D-6272-4522-8338-3DAA9DD7DEAF}" srcOrd="0" destOrd="0" presId="urn:microsoft.com/office/officeart/2005/8/layout/arrow2"/>
    <dgm:cxn modelId="{26B7E5BB-4B8A-4A5E-8C86-7A1859375D1C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24" y="988902"/>
          <a:ext cx="9946056" cy="351037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130"/>
          <a:ext cx="415628" cy="41562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894" y="2352705"/>
          <a:ext cx="57603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3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5126" y="2354937"/>
        <a:ext cx="53139" cy="41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6CA59-1E34-4CBA-A9CE-4989E47E622B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A5926-F87A-4831-A753-B1E7C855E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953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2E44B-45D1-4D8C-8891-27DD8065AC77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FFC43-761F-468C-B6FF-FCBFC1B906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90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73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00888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" y="1766314"/>
            <a:ext cx="9143996" cy="3174854"/>
          </a:xfrm>
          <a:prstGeom prst="rect">
            <a:avLst/>
          </a:prstGeom>
        </p:spPr>
      </p:pic>
      <p:pic>
        <p:nvPicPr>
          <p:cNvPr id="11" name="Imagem 10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2" name="Imagem 11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2" y="907728"/>
            <a:ext cx="6224632" cy="2161232"/>
          </a:xfrm>
          <a:prstGeom prst="rect">
            <a:avLst/>
          </a:prstGeom>
        </p:spPr>
      </p:pic>
      <p:pic>
        <p:nvPicPr>
          <p:cNvPr id="13" name="Imagem 12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4" name="Imagem 13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9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5760"/>
            <a:ext cx="7200800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0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748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7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 descr="chip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1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6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79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6E7A-9681-4A57-A964-EF68DD89BA9E}" type="datetimeFigureOut">
              <a:rPr lang="pt-BR" smtClean="0"/>
              <a:pPr/>
              <a:t>18/10/2013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3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gi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gi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gi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gi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projetos@selletiva.com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letiva.com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27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28490" y="1124744"/>
            <a:ext cx="7287020" cy="1224136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Sérgio Clério Jorge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Mestre em Administração e Controladoria –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Bacharel </a:t>
            </a:r>
            <a:r>
              <a:rPr lang="pt-BR" dirty="0">
                <a:solidFill>
                  <a:schemeClr val="tx1"/>
                </a:solidFill>
              </a:rPr>
              <a:t>em Computação – </a:t>
            </a:r>
            <a:r>
              <a:rPr lang="pt-BR" dirty="0" smtClean="0">
                <a:solidFill>
                  <a:schemeClr val="tx1"/>
                </a:solidFill>
              </a:rPr>
              <a:t>UFC. </a:t>
            </a:r>
            <a:r>
              <a:rPr lang="pt-BR" b="1" dirty="0" smtClean="0">
                <a:solidFill>
                  <a:schemeClr val="tx1"/>
                </a:solidFill>
              </a:rPr>
              <a:t>Otimização de Processos e TIC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928490" y="2528881"/>
            <a:ext cx="7287020" cy="1008112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Rose Jeokellyane do Valle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Mestre em Administração e Controladoria </a:t>
            </a:r>
            <a:r>
              <a:rPr lang="pt-BR" dirty="0" smtClean="0">
                <a:solidFill>
                  <a:schemeClr val="tx1"/>
                </a:solidFill>
              </a:rPr>
              <a:t>–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Bacharel em Turismo – UNIFOR. </a:t>
            </a:r>
            <a:r>
              <a:rPr lang="pt-BR" b="1" dirty="0" smtClean="0">
                <a:solidFill>
                  <a:schemeClr val="tx1"/>
                </a:solidFill>
              </a:rPr>
              <a:t>Sustentabilidade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928490" y="3700464"/>
            <a:ext cx="7287020" cy="1224136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Luiz Alves de Lima Neto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Mestre em Eng. de Teleinformática – UFC</a:t>
            </a:r>
            <a:endParaRPr lang="pt-B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Certificação PMP, MBA em Gestão de Negócios. </a:t>
            </a:r>
            <a:r>
              <a:rPr lang="pt-BR" b="1" dirty="0" smtClean="0">
                <a:solidFill>
                  <a:schemeClr val="tx1"/>
                </a:solidFill>
              </a:rPr>
              <a:t>Gestão de Negócios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99592" y="5072074"/>
            <a:ext cx="7287020" cy="1143008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Daniel Freitas Colaço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Mestrando em Eng. de Teleinformática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Engenheiro Eletricista – UFC. </a:t>
            </a:r>
            <a:r>
              <a:rPr lang="pt-BR" b="1" dirty="0" smtClean="0">
                <a:solidFill>
                  <a:schemeClr val="tx1"/>
                </a:solidFill>
              </a:rPr>
              <a:t>Inovação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32" y="6484"/>
            <a:ext cx="6563072" cy="1143000"/>
          </a:xfrm>
        </p:spPr>
        <p:txBody>
          <a:bodyPr/>
          <a:lstStyle/>
          <a:p>
            <a:r>
              <a:rPr lang="pt-BR" dirty="0" smtClean="0"/>
              <a:t>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079"/>
            <a:ext cx="756084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TAMANHO MERCADO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900" dirty="0" smtClean="0"/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470" y="1243359"/>
            <a:ext cx="7704856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dirty="0" smtClean="0"/>
              <a:t>Nacional:</a:t>
            </a:r>
          </a:p>
          <a:p>
            <a:pPr marL="0" indent="0">
              <a:buFont typeface="Arial" pitchFamily="34" charset="0"/>
              <a:buNone/>
            </a:pPr>
            <a:endParaRPr lang="pt-BR" sz="1900" dirty="0" smtClean="0"/>
          </a:p>
          <a:p>
            <a:pPr lvl="1" algn="just">
              <a:buBlip>
                <a:blip r:embed="rId2"/>
              </a:buBlip>
            </a:pPr>
            <a:r>
              <a:rPr lang="pt-BR" dirty="0" smtClean="0"/>
              <a:t>Segundo </a:t>
            </a:r>
            <a:r>
              <a:rPr lang="pt-BR" dirty="0"/>
              <a:t>estudos desenvolvidos pelo Instituto de Pesquisa Econômica Aplicada– IPEA, o Brasil perde cerca de R$ 8 bilhões por ano por não reciclar, de forma adequada, seus resíduos sólidos. </a:t>
            </a:r>
            <a:endParaRPr lang="pt-BR" dirty="0" smtClean="0"/>
          </a:p>
          <a:p>
            <a:pPr lvl="1" algn="just">
              <a:buBlip>
                <a:blip r:embed="rId2"/>
              </a:buBlip>
            </a:pPr>
            <a:r>
              <a:rPr lang="pt-BR" dirty="0" smtClean="0"/>
              <a:t>O </a:t>
            </a:r>
            <a:r>
              <a:rPr lang="pt-BR" dirty="0"/>
              <a:t>Brasil atualmente conta com apenas 8% dos municípios  com programa de coleta seletiva, que atende cerca de 12% da população nacional, conforme dados divulgados pela Cooperativa de Catadores Reciclo – DF em seu Plano de Negócios.</a:t>
            </a:r>
            <a:endParaRPr lang="pt-BR" dirty="0" smtClean="0"/>
          </a:p>
          <a:p>
            <a:pPr marL="457200" lvl="1" indent="0">
              <a:buFont typeface="Arial" pitchFamily="34" charset="0"/>
              <a:buNone/>
            </a:pPr>
            <a:endParaRPr lang="pt-BR" dirty="0" smtClean="0"/>
          </a:p>
          <a:p>
            <a:pPr lvl="1">
              <a:buFont typeface="Arial" pitchFamily="34" charset="0"/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Font typeface="Arial" pitchFamily="34" charset="0"/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079"/>
            <a:ext cx="756084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PRINCIPAIS FONTES DE RECEITA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Serviço de gestão de rotas para empresas de LR;</a:t>
            </a:r>
          </a:p>
          <a:p>
            <a:pPr lvl="1">
              <a:buBlip>
                <a:blip r:embed="rId2"/>
              </a:buBlip>
            </a:pPr>
            <a:endParaRPr lang="pt-BR" sz="1400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Venda do Comprovante de Descarte Ambientalmente Correto (indústria, comércio, governo...);</a:t>
            </a:r>
          </a:p>
          <a:p>
            <a:pPr lvl="1">
              <a:buNone/>
            </a:pPr>
            <a:endParaRPr lang="pt-BR" sz="1400" dirty="0"/>
          </a:p>
          <a:p>
            <a:pPr lvl="1">
              <a:buBlip>
                <a:blip r:embed="rId2"/>
              </a:buBlip>
            </a:pPr>
            <a:r>
              <a:rPr lang="pt-BR" dirty="0" smtClean="0"/>
              <a:t>Venda de informação estratégica para a indústria (motivo do descarte, tempo de uso,... );</a:t>
            </a:r>
          </a:p>
          <a:p>
            <a:pPr marL="457200" lvl="1" indent="0">
              <a:buBlip>
                <a:blip r:embed="rId2"/>
              </a:buBlip>
            </a:pPr>
            <a:endParaRPr lang="pt-BR" sz="1400" dirty="0" smtClean="0"/>
          </a:p>
          <a:p>
            <a:pPr marL="457200" lvl="1" indent="0">
              <a:buBlip>
                <a:blip r:embed="rId2"/>
              </a:buBlip>
            </a:pPr>
            <a:r>
              <a:rPr lang="pt-BR" dirty="0" smtClean="0"/>
              <a:t>Replicação do Modelo (Franquia).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892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Concorrentes:</a:t>
            </a:r>
          </a:p>
          <a:p>
            <a:pPr lvl="1"/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Soluções de alto custo e baixa rentabilidade;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Pontuais e isoladas.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i="1" dirty="0" smtClean="0">
                <a:solidFill>
                  <a:srgbClr val="008000"/>
                </a:solidFill>
              </a:rPr>
              <a:t>EXEMPLOS...</a:t>
            </a:r>
          </a:p>
          <a:p>
            <a:pPr lvl="1"/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2044" y="15689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6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321296" y="23418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PROJEÇÕES FINANCEIRAS</a:t>
            </a:r>
            <a:endParaRPr lang="pt-BR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755576" y="1706317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Necessidade de Investimento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j-lt"/>
                <a:cs typeface="Times New Roman" pitchFamily="18" charset="0"/>
              </a:rPr>
              <a:t>Ano 0 - R$1.626.376,80</a:t>
            </a:r>
            <a:endParaRPr lang="pt-BR" b="1" dirty="0">
              <a:latin typeface="+mj-lt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5076056" y="1732166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Projeções Financeiras 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(R$ milhões)</a:t>
            </a:r>
            <a:endParaRPr lang="pt-BR" b="1" dirty="0">
              <a:latin typeface="+mj-lt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43808" y="4005064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42%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070770" y="3140968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5%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545110" y="3209017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14%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403648" y="4139788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9%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259632" y="3563724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30%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16" name="Chart 1"/>
          <p:cNvGraphicFramePr/>
          <p:nvPr>
            <p:extLst>
              <p:ext uri="{D42A27DB-BD31-4B8C-83A1-F6EECF244321}">
                <p14:modId xmlns:p14="http://schemas.microsoft.com/office/powerpoint/2010/main" val="1789258636"/>
              </p:ext>
            </p:extLst>
          </p:nvPr>
        </p:nvGraphicFramePr>
        <p:xfrm>
          <a:off x="1" y="2636912"/>
          <a:ext cx="4572000" cy="294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47710"/>
              </p:ext>
            </p:extLst>
          </p:nvPr>
        </p:nvGraphicFramePr>
        <p:xfrm>
          <a:off x="4786314" y="5286389"/>
          <a:ext cx="3643338" cy="8523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7100"/>
                <a:gridCol w="1266040"/>
                <a:gridCol w="1500198"/>
              </a:tblGrid>
              <a:tr h="45160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TIR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Payback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Descontado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VPL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3421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7,0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R$25.613.582,34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Chart 3"/>
          <p:cNvGraphicFramePr/>
          <p:nvPr/>
        </p:nvGraphicFramePr>
        <p:xfrm>
          <a:off x="4286248" y="2285992"/>
          <a:ext cx="4548554" cy="275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63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270033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10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45672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645025" y="4808538"/>
            <a:ext cx="33940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Otimizar o Modelo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3046413" y="424497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003675" y="3476625"/>
            <a:ext cx="4678363" cy="892175"/>
            <a:chOff x="2522" y="2190"/>
            <a:chExt cx="2947" cy="562"/>
          </a:xfrm>
        </p:grpSpPr>
        <p:pic>
          <p:nvPicPr>
            <p:cNvPr id="17" name="Picture 2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19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942" y="234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1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83618" y="15689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85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0.00625 0.00417 0.02987 0.01991 0.03768 0.0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7.40741E-7 C 3.61111E-6 -0.02662 3.61111E-6 -0.12616 3.61111E-6 -0.1594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71">
            <a:off x="2973388" y="436562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11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003675" y="4567238"/>
            <a:ext cx="4678363" cy="892175"/>
            <a:chOff x="2522" y="2740"/>
            <a:chExt cx="2947" cy="562"/>
          </a:xfrm>
        </p:grpSpPr>
        <p:pic>
          <p:nvPicPr>
            <p:cNvPr id="11" name="Picture 1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74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926" y="2892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13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1133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359275" y="5354638"/>
            <a:ext cx="39655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>
                <a:solidFill>
                  <a:srgbClr val="0D7940"/>
                </a:solidFill>
              </a:rPr>
              <a:t>Atrair </a:t>
            </a:r>
            <a:r>
              <a:rPr lang="pt-PT" b="1" dirty="0" smtClean="0">
                <a:solidFill>
                  <a:srgbClr val="0D7940"/>
                </a:solidFill>
              </a:rPr>
              <a:t>mais Investidores</a:t>
            </a:r>
            <a:endParaRPr lang="pt-PT" b="1" dirty="0">
              <a:solidFill>
                <a:srgbClr val="0D7940"/>
              </a:solidFill>
            </a:endParaRPr>
          </a:p>
        </p:txBody>
      </p: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003675" y="3471863"/>
            <a:ext cx="4678363" cy="892175"/>
            <a:chOff x="2522" y="1335"/>
            <a:chExt cx="2947" cy="562"/>
          </a:xfrm>
        </p:grpSpPr>
        <p:pic>
          <p:nvPicPr>
            <p:cNvPr id="16" name="Picture 2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9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4003675" y="1830388"/>
            <a:ext cx="4678363" cy="892175"/>
            <a:chOff x="2522" y="799"/>
            <a:chExt cx="2947" cy="562"/>
          </a:xfrm>
        </p:grpSpPr>
        <p:pic>
          <p:nvPicPr>
            <p:cNvPr id="22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25" name="Picture 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540019">
              <a:off x="1919" y="267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32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283618" y="15689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PRÓXIMOS PASSOS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4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C 3.61111E-6 -0.0132 0.00052 -0.06297 0.00052 -0.079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3.61111E-6 -0.02639 3.61111E-6 -0.12546 3.61111E-6 -0.1583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9 -0.0525 C -0.05279 -0.0525 -0.0264 -0.02636 -6.38889E-6 7.17095E-6 " pathEditMode="relative" ptsTypes="aA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00500" y="5111750"/>
            <a:ext cx="4678363" cy="892175"/>
            <a:chOff x="2520" y="2886"/>
            <a:chExt cx="2947" cy="562"/>
          </a:xfrm>
        </p:grpSpPr>
        <p:pic>
          <p:nvPicPr>
            <p:cNvPr id="3" name="Picture 3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2655">
            <a:off x="313848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41950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22825" y="5683250"/>
            <a:ext cx="30384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Submeter em Editais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000500" y="1830388"/>
            <a:ext cx="4678363" cy="892175"/>
            <a:chOff x="2522" y="799"/>
            <a:chExt cx="2947" cy="562"/>
          </a:xfrm>
        </p:grpSpPr>
        <p:pic>
          <p:nvPicPr>
            <p:cNvPr id="12" name="Picture 1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000500" y="3484563"/>
            <a:ext cx="4678363" cy="892175"/>
            <a:chOff x="2522" y="1335"/>
            <a:chExt cx="2947" cy="562"/>
          </a:xfrm>
        </p:grpSpPr>
        <p:pic>
          <p:nvPicPr>
            <p:cNvPr id="15" name="Picture 1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415382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4003675" y="1528763"/>
            <a:ext cx="4678363" cy="892175"/>
            <a:chOff x="2522" y="1008"/>
            <a:chExt cx="2947" cy="562"/>
          </a:xfrm>
        </p:grpSpPr>
        <p:pic>
          <p:nvPicPr>
            <p:cNvPr id="19" name="Picture 1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00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42" y="116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21" name="Picture 2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003675" y="2814638"/>
            <a:ext cx="4678363" cy="892175"/>
            <a:chOff x="2522" y="133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10174">
            <a:off x="2717007" y="2402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628107" y="47394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3951">
            <a:off x="3151188" y="30861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4003675" y="4129088"/>
            <a:ext cx="4678363" cy="892175"/>
            <a:chOff x="2520" y="2886"/>
            <a:chExt cx="2947" cy="562"/>
          </a:xfrm>
        </p:grpSpPr>
        <p:pic>
          <p:nvPicPr>
            <p:cNvPr id="29" name="Picture 36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3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65371">
              <a:off x="1873" y="1707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40"/>
            <p:cNvSpPr>
              <a:spLocks noChangeArrowheads="1"/>
            </p:cNvSpPr>
            <p:nvPr/>
          </p:nvSpPr>
          <p:spPr bwMode="auto">
            <a:xfrm rot="-2065371"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3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283618" y="15689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PRÓXIMOS PASSOS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25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0382 0.00717 0.01805 0.03472 0.02274 0.0437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0017 -0.0081 0.00087 -0.03819 0.00104 -0.0481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-0.01621 8.33333E-7 -0.07732 8.33333E-7 -0.0976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8.33333E-7 -0.02385 0.00035 -0.11343 0.00035 -0.1432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342357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 rot="1595216"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 rot="-1722480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 rot="-3435718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998913" y="1501775"/>
            <a:ext cx="4678362" cy="892175"/>
            <a:chOff x="2522" y="799"/>
            <a:chExt cx="2947" cy="562"/>
          </a:xfrm>
        </p:grpSpPr>
        <p:pic>
          <p:nvPicPr>
            <p:cNvPr id="17" name="Picture 23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998913" y="2814638"/>
            <a:ext cx="4678362" cy="892175"/>
            <a:chOff x="2522" y="1335"/>
            <a:chExt cx="2947" cy="562"/>
          </a:xfrm>
        </p:grpSpPr>
        <p:pic>
          <p:nvPicPr>
            <p:cNvPr id="20" name="Picture 2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998913" y="4121150"/>
            <a:ext cx="4678362" cy="892175"/>
            <a:chOff x="2522" y="197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3998913" y="5445125"/>
            <a:ext cx="4678362" cy="892175"/>
            <a:chOff x="2519" y="3268"/>
            <a:chExt cx="2947" cy="562"/>
          </a:xfrm>
        </p:grpSpPr>
        <p:pic>
          <p:nvPicPr>
            <p:cNvPr id="26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9" y="326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3035" y="3420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Submeter em Editais</a:t>
              </a:r>
            </a:p>
          </p:txBody>
        </p: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4003675" y="1312863"/>
            <a:ext cx="4678363" cy="892175"/>
            <a:chOff x="2522" y="799"/>
            <a:chExt cx="2947" cy="562"/>
          </a:xfrm>
        </p:grpSpPr>
        <p:pic>
          <p:nvPicPr>
            <p:cNvPr id="29" name="Picture 3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1335"/>
            <a:chExt cx="2947" cy="562"/>
          </a:xfrm>
        </p:grpSpPr>
        <p:pic>
          <p:nvPicPr>
            <p:cNvPr id="32" name="Picture 4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4003675" y="3473450"/>
            <a:ext cx="4678363" cy="892175"/>
            <a:chOff x="2522" y="1975"/>
            <a:chExt cx="2947" cy="562"/>
          </a:xfrm>
        </p:grpSpPr>
        <p:pic>
          <p:nvPicPr>
            <p:cNvPr id="35" name="Picture 47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7" name="Group 49"/>
          <p:cNvGrpSpPr>
            <a:grpSpLocks/>
          </p:cNvGrpSpPr>
          <p:nvPr/>
        </p:nvGrpSpPr>
        <p:grpSpPr bwMode="auto">
          <a:xfrm>
            <a:off x="4003675" y="4581525"/>
            <a:ext cx="4678363" cy="892175"/>
            <a:chOff x="2522" y="2314"/>
            <a:chExt cx="2947" cy="562"/>
          </a:xfrm>
        </p:grpSpPr>
        <p:pic>
          <p:nvPicPr>
            <p:cNvPr id="38" name="Picture 50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314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3038" y="2467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Submeter em Editais</a:t>
              </a:r>
            </a:p>
          </p:txBody>
        </p:sp>
      </p:grpSp>
      <p:pic>
        <p:nvPicPr>
          <p:cNvPr id="40" name="Picture 5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661025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5106988" y="5902325"/>
            <a:ext cx="247173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Tornar uma Franquia</a:t>
            </a:r>
          </a:p>
        </p:txBody>
      </p:sp>
      <p:pic>
        <p:nvPicPr>
          <p:cNvPr id="4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577307" y="47775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56"/>
          <p:cNvGrpSpPr>
            <a:grpSpLocks/>
          </p:cNvGrpSpPr>
          <p:nvPr/>
        </p:nvGrpSpPr>
        <p:grpSpPr bwMode="auto">
          <a:xfrm rot="1192446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4" name="Picture 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" name="Group 59"/>
          <p:cNvGrpSpPr>
            <a:grpSpLocks/>
          </p:cNvGrpSpPr>
          <p:nvPr/>
        </p:nvGrpSpPr>
        <p:grpSpPr bwMode="auto">
          <a:xfrm rot="-1102835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7" name="Picture 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val 6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54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283618" y="15689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07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3.33333E-6 -1.11111E-6 0.01233 0.02523 0.02465 0.05069 " pathEditMode="relative" ptsTypes="aA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0.00017 -0.00533 0.00052 -0.02593 0.00069 -0.0326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0017 -0.01065 0.00052 -0.05069 0.00069 -0.0638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0017 -0.01597 0.00086 -0.07569 0.00104 -0.095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0017 -0.02129 0.00052 -0.10092 0.00069 -0.1275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Contato: </a:t>
            </a:r>
            <a:r>
              <a:rPr lang="pt-BR" dirty="0" smtClean="0">
                <a:hlinkClick r:id="rId2"/>
              </a:rPr>
              <a:t>projetos@selletiva.com.br</a:t>
            </a:r>
            <a:endParaRPr lang="pt-BR" dirty="0" smtClean="0"/>
          </a:p>
          <a:p>
            <a:r>
              <a:rPr lang="pt-BR" dirty="0" smtClean="0"/>
              <a:t>(85) 3088-6171 / 8706-6118</a:t>
            </a:r>
            <a:endParaRPr lang="pt-BR" dirty="0"/>
          </a:p>
        </p:txBody>
      </p:sp>
      <p:pic>
        <p:nvPicPr>
          <p:cNvPr id="4" name="Imagem 3" descr="logo informati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5864" y="0"/>
            <a:ext cx="1388136" cy="573559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03938"/>
            <a:ext cx="2052637" cy="754062"/>
          </a:xfrm>
          <a:prstGeom prst="rect">
            <a:avLst/>
          </a:prstGeom>
          <a:solidFill>
            <a:schemeClr val="accent1">
              <a:alpha val="7059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1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COMO VOCÊ DESCARTA O SEU e-LIXO*?</a:t>
            </a:r>
            <a:endParaRPr lang="pt-BR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642918"/>
            <a:ext cx="7000924" cy="51435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78645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Resíduo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eletroeletrônico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baterias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impressoras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carregadores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etc.)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VOCÊ SABE O DESTINO DO SEU </a:t>
            </a:r>
            <a:r>
              <a:rPr lang="en-US" b="1" dirty="0" smtClean="0"/>
              <a:t>e-LIXO?</a:t>
            </a:r>
            <a:endParaRPr lang="pt-BR" b="1" dirty="0"/>
          </a:p>
          <a:p>
            <a:pPr marL="457200" lvl="1" indent="0" algn="ctr">
              <a:buNone/>
            </a:pPr>
            <a:endParaRPr lang="pt-BR" sz="2400" b="1" dirty="0" smtClean="0"/>
          </a:p>
          <a:p>
            <a:pPr marL="457200" lvl="1" indent="0" algn="ctr">
              <a:buNone/>
            </a:pPr>
            <a:endParaRPr lang="pt-BR" sz="2400" b="1" dirty="0" smtClean="0"/>
          </a:p>
          <a:p>
            <a:pPr marL="457200" lvl="1" indent="0" algn="ctr">
              <a:buNone/>
            </a:pPr>
            <a:endParaRPr lang="pt-BR" sz="2400" b="1" dirty="0" smtClean="0"/>
          </a:p>
          <a:p>
            <a:pPr lvl="1" algn="ctr"/>
            <a:endParaRPr lang="pt-BR" sz="2400" b="1" dirty="0" smtClean="0"/>
          </a:p>
          <a:p>
            <a:pPr lvl="1" algn="ctr"/>
            <a:endParaRPr lang="pt-BR" sz="2400" b="1" dirty="0" smtClean="0"/>
          </a:p>
          <a:p>
            <a:pPr lvl="1" algn="ctr"/>
            <a:endParaRPr lang="pt-BR" sz="2400" b="1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776">
            <a:off x="588730" y="1397416"/>
            <a:ext cx="3463383" cy="2597537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911">
            <a:off x="4852496" y="1481433"/>
            <a:ext cx="3537606" cy="2793461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2" y="3644901"/>
            <a:ext cx="3829762" cy="2664420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000" sy="1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VOCÊ CONTINUARÁ COMPACTUANDO COM ESSA REALIDADE?</a:t>
            </a:r>
            <a:endParaRPr lang="pt-BR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06">
            <a:off x="5072117" y="3383036"/>
            <a:ext cx="3604042" cy="2552863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911">
            <a:off x="369235" y="3320595"/>
            <a:ext cx="3402712" cy="2576882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849">
            <a:off x="2489196" y="1371781"/>
            <a:ext cx="3788571" cy="2528373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000" sy="1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577" y="7222"/>
            <a:ext cx="656307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CONTEXTO ATUAL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357298"/>
            <a:ext cx="1670967" cy="158681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500438"/>
            <a:ext cx="2383651" cy="1415618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966125" y="5074883"/>
            <a:ext cx="2915816" cy="1826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rgbClr val="FF0000"/>
                </a:solidFill>
              </a:rPr>
              <a:t>Não sabe onde está o lixo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Custos</a:t>
            </a:r>
            <a:r>
              <a:rPr lang="en-US" sz="1800" dirty="0" smtClean="0"/>
              <a:t> </a:t>
            </a:r>
            <a:r>
              <a:rPr lang="en-US" sz="1800" dirty="0" err="1" smtClean="0"/>
              <a:t>Elevados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Falta</a:t>
            </a:r>
            <a:r>
              <a:rPr lang="en-US" sz="1800" dirty="0" smtClean="0"/>
              <a:t> de </a:t>
            </a:r>
            <a:r>
              <a:rPr lang="en-US" sz="1800" dirty="0" err="1" smtClean="0"/>
              <a:t>projeção</a:t>
            </a:r>
            <a:r>
              <a:rPr lang="en-US" sz="1800" dirty="0" smtClean="0"/>
              <a:t> de </a:t>
            </a:r>
            <a:r>
              <a:rPr lang="en-US" sz="1800" dirty="0" err="1" smtClean="0"/>
              <a:t>coleta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marL="457200" lvl="1" indent="0">
              <a:buFont typeface="Arial" pitchFamily="34" charset="0"/>
              <a:buNone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857232"/>
            <a:ext cx="1728192" cy="1814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4572008"/>
            <a:ext cx="1849010" cy="1637022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6209" y="2880671"/>
            <a:ext cx="3596639" cy="1609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800" dirty="0" smtClean="0"/>
              <a:t>Legislação Ambiental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Obrigatório</a:t>
            </a:r>
            <a:r>
              <a:rPr lang="en-US" sz="1800" dirty="0" smtClean="0"/>
              <a:t> </a:t>
            </a:r>
            <a:r>
              <a:rPr lang="en-US" sz="1800" dirty="0" err="1" smtClean="0"/>
              <a:t>recolher</a:t>
            </a:r>
            <a:r>
              <a:rPr lang="en-US" sz="1800" dirty="0" smtClean="0"/>
              <a:t> 17% do </a:t>
            </a:r>
            <a:r>
              <a:rPr lang="en-US" sz="1800" dirty="0" err="1" smtClean="0"/>
              <a:t>que</a:t>
            </a:r>
            <a:r>
              <a:rPr lang="en-US" sz="1800" dirty="0" smtClean="0"/>
              <a:t> é </a:t>
            </a:r>
            <a:r>
              <a:rPr lang="en-US" sz="1800" dirty="0" err="1" smtClean="0"/>
              <a:t>produzido</a:t>
            </a:r>
            <a:r>
              <a:rPr lang="en-US" sz="1800" dirty="0" smtClean="0"/>
              <a:t>/</a:t>
            </a:r>
            <a:r>
              <a:rPr lang="en-US" sz="1800" dirty="0" err="1" smtClean="0"/>
              <a:t>comercializado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rgbClr val="FF0000"/>
                </a:solidFill>
              </a:rPr>
              <a:t>Elevado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custo</a:t>
            </a:r>
            <a:r>
              <a:rPr lang="en-US" sz="1800" dirty="0" smtClean="0">
                <a:solidFill>
                  <a:srgbClr val="FF0000"/>
                </a:solidFill>
              </a:rPr>
              <a:t> para </a:t>
            </a:r>
            <a:r>
              <a:rPr lang="en-US" sz="1800" dirty="0" err="1" smtClean="0">
                <a:solidFill>
                  <a:srgbClr val="FF0000"/>
                </a:solidFill>
              </a:rPr>
              <a:t>recolhimento</a:t>
            </a:r>
            <a:r>
              <a:rPr lang="en-US" sz="1800" dirty="0" smtClean="0">
                <a:solidFill>
                  <a:srgbClr val="FF0000"/>
                </a:solidFill>
              </a:rPr>
              <a:t> do </a:t>
            </a:r>
            <a:r>
              <a:rPr lang="en-US" sz="1800" dirty="0" err="1" smtClean="0">
                <a:solidFill>
                  <a:srgbClr val="FF0000"/>
                </a:solidFill>
              </a:rPr>
              <a:t>Lixo</a:t>
            </a:r>
            <a:r>
              <a:rPr lang="en-US" sz="1800" dirty="0" smtClean="0">
                <a:solidFill>
                  <a:srgbClr val="FF0000"/>
                </a:solidFill>
              </a:rPr>
              <a:t> (</a:t>
            </a:r>
            <a:r>
              <a:rPr lang="en-US" sz="1800" dirty="0" err="1" smtClean="0">
                <a:solidFill>
                  <a:srgbClr val="FF0000"/>
                </a:solidFill>
              </a:rPr>
              <a:t>Logística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</a:t>
            </a:r>
            <a:r>
              <a:rPr lang="en-US" sz="1800" dirty="0" err="1" smtClean="0">
                <a:solidFill>
                  <a:srgbClr val="FF0000"/>
                </a:solidFill>
              </a:rPr>
              <a:t>eversa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pt-BR" sz="1800" dirty="0" smtClean="0">
              <a:solidFill>
                <a:srgbClr val="FF0000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228184" y="1357298"/>
            <a:ext cx="2915816" cy="12961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800" dirty="0" smtClean="0"/>
              <a:t>1 M Toneladas (2013)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rgbClr val="FF0000"/>
                </a:solidFill>
              </a:rPr>
              <a:t>Dificuldade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em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descartar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corretamente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Paga</a:t>
            </a:r>
            <a:r>
              <a:rPr lang="en-US" sz="1800" dirty="0" smtClean="0"/>
              <a:t> para </a:t>
            </a:r>
            <a:r>
              <a:rPr lang="en-US" sz="1800" dirty="0" err="1" smtClean="0"/>
              <a:t>descartar</a:t>
            </a: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3615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22" y="1264200"/>
            <a:ext cx="5237774" cy="473656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165" y="2571744"/>
            <a:ext cx="654934" cy="89221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786190"/>
            <a:ext cx="971094" cy="82733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7" y="2556334"/>
            <a:ext cx="714380" cy="107605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4071942"/>
            <a:ext cx="625440" cy="79435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3286124"/>
            <a:ext cx="1546737" cy="840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222"/>
            <a:ext cx="785042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MODELO DE </a:t>
            </a:r>
            <a:r>
              <a:rPr lang="en-US" dirty="0" smtClean="0"/>
              <a:t>NEGÓCIO</a:t>
            </a:r>
            <a:endParaRPr lang="pt-BR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300192" y="1070406"/>
            <a:ext cx="2843808" cy="13504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Facilidade</a:t>
            </a:r>
            <a:r>
              <a:rPr lang="en-US" sz="1800" dirty="0" smtClean="0"/>
              <a:t> para </a:t>
            </a:r>
            <a:r>
              <a:rPr lang="en-US" sz="1800" dirty="0" err="1" smtClean="0"/>
              <a:t>descartar</a:t>
            </a:r>
            <a:r>
              <a:rPr lang="en-US" sz="1800" dirty="0" smtClean="0"/>
              <a:t> </a:t>
            </a:r>
            <a:r>
              <a:rPr lang="en-US" sz="1800" dirty="0" err="1" smtClean="0"/>
              <a:t>corretamente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Bônus</a:t>
            </a:r>
            <a:r>
              <a:rPr lang="en-US" sz="1800" dirty="0" smtClean="0"/>
              <a:t> para </a:t>
            </a:r>
            <a:r>
              <a:rPr lang="en-US" sz="1800" dirty="0" err="1" smtClean="0"/>
              <a:t>descartar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Consciência</a:t>
            </a:r>
            <a:r>
              <a:rPr lang="en-US" sz="1800" dirty="0" smtClean="0"/>
              <a:t> </a:t>
            </a:r>
            <a:r>
              <a:rPr lang="en-US" sz="1800" dirty="0" err="1" smtClean="0"/>
              <a:t>Ambiental</a:t>
            </a:r>
            <a:endParaRPr lang="pt-BR" sz="1800" dirty="0" smtClean="0"/>
          </a:p>
          <a:p>
            <a:pPr marL="457200" lvl="1" indent="0">
              <a:buNone/>
            </a:pPr>
            <a:endParaRPr lang="pt-BR" sz="1800" dirty="0" smtClean="0"/>
          </a:p>
          <a:p>
            <a:pPr marL="457200" lvl="1" indent="0">
              <a:buNone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868144" y="5229200"/>
            <a:ext cx="3039257" cy="1826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800" dirty="0" smtClean="0"/>
              <a:t>Localização do </a:t>
            </a:r>
            <a:r>
              <a:rPr lang="pt-BR" sz="1800" dirty="0" err="1" smtClean="0"/>
              <a:t>e-lixo</a:t>
            </a:r>
            <a:endParaRPr lang="pt-BR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Otimização</a:t>
            </a:r>
            <a:r>
              <a:rPr lang="en-US" sz="1800" dirty="0" smtClean="0"/>
              <a:t> dos </a:t>
            </a:r>
            <a:r>
              <a:rPr lang="en-US" sz="1800" dirty="0" err="1" smtClean="0"/>
              <a:t>Custos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Crescimento</a:t>
            </a:r>
            <a:r>
              <a:rPr lang="en-US" sz="1800" dirty="0" smtClean="0"/>
              <a:t> </a:t>
            </a:r>
            <a:r>
              <a:rPr lang="en-US" sz="1800" dirty="0" err="1" smtClean="0"/>
              <a:t>controlado</a:t>
            </a:r>
            <a:r>
              <a:rPr lang="en-US" sz="1800" dirty="0" smtClean="0"/>
              <a:t>  </a:t>
            </a:r>
            <a:r>
              <a:rPr lang="en-US" sz="1800" dirty="0" smtClean="0"/>
              <a:t>da </a:t>
            </a:r>
            <a:r>
              <a:rPr lang="en-US" sz="1800" dirty="0" err="1" smtClean="0"/>
              <a:t>infraestrutura</a:t>
            </a:r>
            <a:r>
              <a:rPr lang="en-US" sz="1800" dirty="0" smtClean="0"/>
              <a:t> de </a:t>
            </a:r>
            <a:r>
              <a:rPr lang="en-US" sz="1800" dirty="0" err="1" smtClean="0"/>
              <a:t>Coleta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marL="457200" lvl="1" indent="0">
              <a:buFont typeface="Arial" pitchFamily="34" charset="0"/>
              <a:buNone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-108520" y="2598756"/>
            <a:ext cx="3866806" cy="2630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800" dirty="0" smtClean="0"/>
              <a:t>Atendimento à Lei Federal 12.305/2010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Diminuição</a:t>
            </a:r>
            <a:r>
              <a:rPr lang="en-US" sz="1800" dirty="0" smtClean="0"/>
              <a:t> do </a:t>
            </a:r>
            <a:r>
              <a:rPr lang="en-US" sz="1800" dirty="0" err="1" smtClean="0"/>
              <a:t>custo</a:t>
            </a:r>
            <a:r>
              <a:rPr lang="en-US" sz="1800" dirty="0" smtClean="0"/>
              <a:t> para </a:t>
            </a:r>
            <a:r>
              <a:rPr lang="en-US" sz="1800" dirty="0" err="1" smtClean="0"/>
              <a:t>recolhimento</a:t>
            </a:r>
            <a:r>
              <a:rPr lang="en-US" sz="1800" dirty="0" smtClean="0"/>
              <a:t> do </a:t>
            </a:r>
            <a:r>
              <a:rPr lang="en-US" sz="1800" dirty="0" err="1" smtClean="0"/>
              <a:t>Lixo</a:t>
            </a:r>
            <a:r>
              <a:rPr lang="en-US" sz="18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Informação</a:t>
            </a:r>
            <a:r>
              <a:rPr lang="en-US" sz="1800" dirty="0" smtClean="0"/>
              <a:t> de </a:t>
            </a:r>
            <a:r>
              <a:rPr lang="en-US" sz="1800" dirty="0" err="1" smtClean="0"/>
              <a:t>Descarte</a:t>
            </a:r>
            <a:r>
              <a:rPr lang="en-US" sz="1800" dirty="0" smtClean="0"/>
              <a:t> dos </a:t>
            </a:r>
            <a:r>
              <a:rPr lang="en-US" sz="1800" dirty="0" err="1" smtClean="0"/>
              <a:t>seus</a:t>
            </a:r>
            <a:r>
              <a:rPr lang="en-US" sz="1800" dirty="0" smtClean="0"/>
              <a:t> </a:t>
            </a:r>
            <a:r>
              <a:rPr lang="en-US" sz="1800" dirty="0" err="1" smtClean="0"/>
              <a:t>produtos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Fidelização</a:t>
            </a:r>
            <a:r>
              <a:rPr lang="en-US" sz="1800" dirty="0" smtClean="0"/>
              <a:t> de </a:t>
            </a:r>
            <a:r>
              <a:rPr lang="en-US" sz="1800" dirty="0" err="1" smtClean="0"/>
              <a:t>Clientes</a:t>
            </a:r>
            <a:endParaRPr lang="pt-BR" sz="1800" dirty="0" smtClean="0"/>
          </a:p>
          <a:p>
            <a:pPr marL="457200" lvl="1" indent="0">
              <a:buFont typeface="Arial" pitchFamily="34" charset="0"/>
              <a:buNone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8881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311389" y="6368589"/>
            <a:ext cx="25143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8000"/>
                </a:solidFill>
                <a:hlinkClick r:id="rId3"/>
              </a:rPr>
              <a:t>www.selletiva.com.br</a:t>
            </a:r>
            <a:endParaRPr lang="pt-BR" sz="2000" b="1" dirty="0">
              <a:solidFill>
                <a:srgbClr val="008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6239" y="15689"/>
            <a:ext cx="6563072" cy="1143000"/>
          </a:xfrm>
        </p:spPr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9" y="1260216"/>
            <a:ext cx="8222779" cy="4524794"/>
          </a:xfrm>
          <a:prstGeom prst="rect">
            <a:avLst/>
          </a:prstGeom>
          <a:noFill/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00034" y="548110"/>
            <a:ext cx="6894509" cy="4752759"/>
            <a:chOff x="-4404253" y="1762098"/>
            <a:chExt cx="14786985" cy="3130301"/>
          </a:xfrm>
        </p:grpSpPr>
        <p:graphicFrame>
          <p:nvGraphicFramePr>
            <p:cNvPr id="30" name="Diagram 25"/>
            <p:cNvGraphicFramePr/>
            <p:nvPr/>
          </p:nvGraphicFramePr>
          <p:xfrm>
            <a:off x="-1663475" y="1762098"/>
            <a:ext cx="12046207" cy="31303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1" name="TextBox 42"/>
            <p:cNvSpPr txBox="1">
              <a:spLocks noChangeArrowheads="1"/>
            </p:cNvSpPr>
            <p:nvPr/>
          </p:nvSpPr>
          <p:spPr bwMode="auto">
            <a:xfrm>
              <a:off x="-4404253" y="4465158"/>
              <a:ext cx="1547800" cy="18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 dirty="0">
                  <a:latin typeface="Calibri" pitchFamily="34" charset="0"/>
                </a:rPr>
                <a:t>10/2012</a:t>
              </a:r>
            </a:p>
          </p:txBody>
        </p:sp>
      </p:grp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357290" y="15342"/>
            <a:ext cx="6562725" cy="1143000"/>
          </a:xfrm>
        </p:spPr>
        <p:txBody>
          <a:bodyPr/>
          <a:lstStyle/>
          <a:p>
            <a:r>
              <a:rPr lang="pt-BR" dirty="0" smtClean="0"/>
              <a:t>TIME LINE</a:t>
            </a:r>
          </a:p>
        </p:txBody>
      </p:sp>
      <p:sp>
        <p:nvSpPr>
          <p:cNvPr id="17" name="Elipse 16"/>
          <p:cNvSpPr/>
          <p:nvPr/>
        </p:nvSpPr>
        <p:spPr>
          <a:xfrm>
            <a:off x="392113" y="5628110"/>
            <a:ext cx="142875" cy="142875"/>
          </a:xfrm>
          <a:prstGeom prst="ellipse">
            <a:avLst/>
          </a:prstGeom>
          <a:solidFill>
            <a:srgbClr val="99B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ipse 17"/>
          <p:cNvSpPr/>
          <p:nvPr/>
        </p:nvSpPr>
        <p:spPr>
          <a:xfrm>
            <a:off x="177800" y="5964660"/>
            <a:ext cx="107950" cy="10795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86" name="TextBox 45"/>
          <p:cNvSpPr txBox="1">
            <a:spLocks noChangeArrowheads="1"/>
          </p:cNvSpPr>
          <p:nvPr/>
        </p:nvSpPr>
        <p:spPr bwMode="auto">
          <a:xfrm>
            <a:off x="266700" y="5870997"/>
            <a:ext cx="1030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>
                <a:latin typeface="Calibri" pitchFamily="34" charset="0"/>
              </a:rPr>
              <a:t>Dissertação</a:t>
            </a:r>
          </a:p>
        </p:txBody>
      </p:sp>
      <p:sp>
        <p:nvSpPr>
          <p:cNvPr id="20" name="Elipse 19"/>
          <p:cNvSpPr/>
          <p:nvPr/>
        </p:nvSpPr>
        <p:spPr>
          <a:xfrm>
            <a:off x="747687" y="5214950"/>
            <a:ext cx="180975" cy="180975"/>
          </a:xfrm>
          <a:prstGeom prst="ellipse">
            <a:avLst/>
          </a:prstGeom>
          <a:solidFill>
            <a:srgbClr val="99B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88" name="TextBox 45"/>
          <p:cNvSpPr txBox="1">
            <a:spLocks noChangeArrowheads="1"/>
          </p:cNvSpPr>
          <p:nvPr/>
        </p:nvSpPr>
        <p:spPr bwMode="auto">
          <a:xfrm>
            <a:off x="506413" y="5555085"/>
            <a:ext cx="3503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>
                <a:latin typeface="Calibri" pitchFamily="34" charset="0"/>
              </a:rPr>
              <a:t>2º Lugar – Desafio </a:t>
            </a:r>
            <a:r>
              <a:rPr lang="pt-BR" sz="1400" dirty="0" err="1">
                <a:latin typeface="Calibri" pitchFamily="34" charset="0"/>
              </a:rPr>
              <a:t>GreenPeace</a:t>
            </a:r>
            <a:r>
              <a:rPr lang="pt-BR" sz="1400" dirty="0">
                <a:latin typeface="Calibri" pitchFamily="34" charset="0"/>
              </a:rPr>
              <a:t> – Porto Digital</a:t>
            </a:r>
          </a:p>
        </p:txBody>
      </p:sp>
      <p:sp>
        <p:nvSpPr>
          <p:cNvPr id="20489" name="TextBox 45"/>
          <p:cNvSpPr txBox="1">
            <a:spLocks noChangeArrowheads="1"/>
          </p:cNvSpPr>
          <p:nvPr/>
        </p:nvSpPr>
        <p:spPr bwMode="auto">
          <a:xfrm>
            <a:off x="1052450" y="5143512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Incubação Porto Digital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20491" name="TextBox 45"/>
          <p:cNvSpPr txBox="1">
            <a:spLocks noChangeArrowheads="1"/>
          </p:cNvSpPr>
          <p:nvPr/>
        </p:nvSpPr>
        <p:spPr bwMode="auto">
          <a:xfrm>
            <a:off x="1585913" y="4662910"/>
            <a:ext cx="28809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latin typeface="Calibri" pitchFamily="34" charset="0"/>
              </a:rPr>
              <a:t>1º Lugar – Desafio Brasil (CE/PI/MA)</a:t>
            </a:r>
          </a:p>
        </p:txBody>
      </p:sp>
      <p:sp>
        <p:nvSpPr>
          <p:cNvPr id="35" name="Elipse 34"/>
          <p:cNvSpPr/>
          <p:nvPr/>
        </p:nvSpPr>
        <p:spPr>
          <a:xfrm>
            <a:off x="2143108" y="4071942"/>
            <a:ext cx="252413" cy="252413"/>
          </a:xfrm>
          <a:prstGeom prst="ellipse">
            <a:avLst/>
          </a:prstGeom>
          <a:solidFill>
            <a:srgbClr val="99C7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93" name="TextBox 45"/>
          <p:cNvSpPr txBox="1">
            <a:spLocks noChangeArrowheads="1"/>
          </p:cNvSpPr>
          <p:nvPr/>
        </p:nvSpPr>
        <p:spPr bwMode="auto">
          <a:xfrm>
            <a:off x="2571736" y="4071942"/>
            <a:ext cx="332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>
                <a:latin typeface="Calibri" pitchFamily="34" charset="0"/>
              </a:rPr>
              <a:t>4º Lugar – Desafio Cidades </a:t>
            </a:r>
            <a:r>
              <a:rPr lang="pt-BR" sz="1400" dirty="0" err="1">
                <a:latin typeface="Calibri" pitchFamily="34" charset="0"/>
              </a:rPr>
              <a:t>Eco-Inteligentes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3071802" y="3500438"/>
            <a:ext cx="252413" cy="252412"/>
          </a:xfrm>
          <a:prstGeom prst="ellipse">
            <a:avLst/>
          </a:prstGeom>
          <a:solidFill>
            <a:srgbClr val="99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Elipse 51"/>
          <p:cNvSpPr/>
          <p:nvPr/>
        </p:nvSpPr>
        <p:spPr>
          <a:xfrm>
            <a:off x="4356101" y="2853160"/>
            <a:ext cx="287337" cy="287337"/>
          </a:xfrm>
          <a:prstGeom prst="ellipse">
            <a:avLst/>
          </a:prstGeom>
          <a:solidFill>
            <a:srgbClr val="99D2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98" name="TextBox 45"/>
          <p:cNvSpPr txBox="1">
            <a:spLocks noChangeArrowheads="1"/>
          </p:cNvSpPr>
          <p:nvPr/>
        </p:nvSpPr>
        <p:spPr bwMode="auto">
          <a:xfrm>
            <a:off x="5003800" y="2910310"/>
            <a:ext cx="16105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1ª Etapa SINDRACS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20499" name="TextBox 45"/>
          <p:cNvSpPr txBox="1">
            <a:spLocks noChangeArrowheads="1"/>
          </p:cNvSpPr>
          <p:nvPr/>
        </p:nvSpPr>
        <p:spPr bwMode="auto">
          <a:xfrm>
            <a:off x="3500430" y="3500438"/>
            <a:ext cx="224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>
                <a:latin typeface="Calibri" pitchFamily="34" charset="0"/>
              </a:rPr>
              <a:t>Finalista UKTI – Porto Digital</a:t>
            </a:r>
          </a:p>
        </p:txBody>
      </p:sp>
      <p:sp>
        <p:nvSpPr>
          <p:cNvPr id="60" name="Elipse 59"/>
          <p:cNvSpPr/>
          <p:nvPr/>
        </p:nvSpPr>
        <p:spPr>
          <a:xfrm>
            <a:off x="8355041" y="1214422"/>
            <a:ext cx="360363" cy="360362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501" name="TextBox 45"/>
          <p:cNvSpPr txBox="1">
            <a:spLocks noChangeArrowheads="1"/>
          </p:cNvSpPr>
          <p:nvPr/>
        </p:nvSpPr>
        <p:spPr bwMode="auto">
          <a:xfrm>
            <a:off x="8008938" y="1620827"/>
            <a:ext cx="103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>
                <a:latin typeface="Calibri" pitchFamily="34" charset="0"/>
              </a:rPr>
              <a:t>PRODUÇÃO</a:t>
            </a:r>
          </a:p>
        </p:txBody>
      </p:sp>
      <p:sp>
        <p:nvSpPr>
          <p:cNvPr id="20502" name="TextBox 42"/>
          <p:cNvSpPr txBox="1">
            <a:spLocks noChangeArrowheads="1"/>
          </p:cNvSpPr>
          <p:nvPr/>
        </p:nvSpPr>
        <p:spPr bwMode="auto">
          <a:xfrm>
            <a:off x="-41275" y="6074197"/>
            <a:ext cx="722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>
                <a:latin typeface="Calibri" pitchFamily="34" charset="0"/>
              </a:rPr>
              <a:t>08/2012</a:t>
            </a:r>
          </a:p>
        </p:txBody>
      </p:sp>
      <p:sp>
        <p:nvSpPr>
          <p:cNvPr id="20503" name="TextBox 42"/>
          <p:cNvSpPr txBox="1">
            <a:spLocks noChangeArrowheads="1"/>
          </p:cNvSpPr>
          <p:nvPr/>
        </p:nvSpPr>
        <p:spPr bwMode="auto">
          <a:xfrm>
            <a:off x="-44450" y="2732510"/>
            <a:ext cx="11802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008000"/>
                </a:solidFill>
                <a:latin typeface="Calibri" pitchFamily="34" charset="0"/>
              </a:rPr>
              <a:t>HOJE </a:t>
            </a:r>
            <a:r>
              <a:rPr lang="pt-BR" sz="1200" b="1" dirty="0" smtClean="0">
                <a:solidFill>
                  <a:srgbClr val="008000"/>
                </a:solidFill>
                <a:latin typeface="Calibri" pitchFamily="34" charset="0"/>
              </a:rPr>
              <a:t>(10/2013</a:t>
            </a:r>
            <a:r>
              <a:rPr lang="pt-BR" sz="1200" b="1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0504" name="TextBox 42"/>
          <p:cNvSpPr txBox="1">
            <a:spLocks noChangeArrowheads="1"/>
          </p:cNvSpPr>
          <p:nvPr/>
        </p:nvSpPr>
        <p:spPr bwMode="auto">
          <a:xfrm>
            <a:off x="8315325" y="476672"/>
            <a:ext cx="7216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Calibri" pitchFamily="34" charset="0"/>
              </a:rPr>
              <a:t>04/2014</a:t>
            </a:r>
            <a:endParaRPr lang="pt-BR" sz="1200" b="1" dirty="0">
              <a:latin typeface="Calibri" pitchFamily="34" charset="0"/>
            </a:endParaRPr>
          </a:p>
        </p:txBody>
      </p:sp>
      <p:cxnSp>
        <p:nvCxnSpPr>
          <p:cNvPr id="70" name="Conector reto 69"/>
          <p:cNvCxnSpPr/>
          <p:nvPr/>
        </p:nvCxnSpPr>
        <p:spPr>
          <a:xfrm>
            <a:off x="-180975" y="2991272"/>
            <a:ext cx="957738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1274307" y="4692362"/>
            <a:ext cx="183600" cy="182065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TextBox 45"/>
          <p:cNvSpPr txBox="1"/>
          <p:nvPr/>
        </p:nvSpPr>
        <p:spPr>
          <a:xfrm>
            <a:off x="2418719" y="2357430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1.5 (Protótipo)</a:t>
            </a:r>
            <a:endParaRPr lang="pt-BR" sz="1400" dirty="0"/>
          </a:p>
        </p:txBody>
      </p:sp>
      <p:sp>
        <p:nvSpPr>
          <p:cNvPr id="33" name="Elipse 32"/>
          <p:cNvSpPr/>
          <p:nvPr/>
        </p:nvSpPr>
        <p:spPr>
          <a:xfrm>
            <a:off x="5391008" y="2319182"/>
            <a:ext cx="324000" cy="324000"/>
          </a:xfrm>
          <a:prstGeom prst="ellipse">
            <a:avLst/>
          </a:prstGeom>
          <a:solidFill>
            <a:srgbClr val="99D5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TextBox 45"/>
          <p:cNvSpPr txBox="1"/>
          <p:nvPr/>
        </p:nvSpPr>
        <p:spPr>
          <a:xfrm>
            <a:off x="4315070" y="1682268"/>
            <a:ext cx="233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Abertura Empresa (</a:t>
            </a:r>
            <a:r>
              <a:rPr lang="pt-BR" sz="1400" dirty="0" err="1" smtClean="0"/>
              <a:t>Recife-PE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40" name="Elipse 39"/>
          <p:cNvSpPr/>
          <p:nvPr/>
        </p:nvSpPr>
        <p:spPr>
          <a:xfrm>
            <a:off x="6962644" y="1714488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39" y="15689"/>
            <a:ext cx="6563072" cy="1143000"/>
          </a:xfrm>
        </p:spPr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12470" y="1243359"/>
            <a:ext cx="77048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Diferenciais:</a:t>
            </a:r>
          </a:p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Baixo investimento em ativos imobilizados; </a:t>
            </a:r>
          </a:p>
          <a:p>
            <a:pPr lvl="1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Potencialização dos atores da cadeia atual;</a:t>
            </a:r>
          </a:p>
          <a:p>
            <a:pPr lvl="1">
              <a:buBlip>
                <a:blip r:embed="rId2"/>
              </a:buBlip>
            </a:pPr>
            <a:endParaRPr lang="pt-BR" dirty="0"/>
          </a:p>
          <a:p>
            <a:pPr lvl="1">
              <a:buBlip>
                <a:blip r:embed="rId2"/>
              </a:buBlip>
            </a:pPr>
            <a:r>
              <a:rPr lang="pt-BR" dirty="0" smtClean="0"/>
              <a:t>Fácil replicação (Nacional/Internacional);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Solução inovadora para toda a cadeia de LR.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55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570</Words>
  <Application>Microsoft Office PowerPoint</Application>
  <PresentationFormat>Apresentação na tela (4:3)</PresentationFormat>
  <Paragraphs>180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CONTEXTO ATUAL</vt:lpstr>
      <vt:lpstr>MODELO DE NEGÓCIO</vt:lpstr>
      <vt:lpstr>SOLUÇÃO</vt:lpstr>
      <vt:lpstr>TIME LINE</vt:lpstr>
      <vt:lpstr>SOLUÇÃO</vt:lpstr>
      <vt:lpstr>Equipe</vt:lpstr>
      <vt:lpstr>TAMANHO MERCADO</vt:lpstr>
      <vt:lpstr>PRINCIPAIS FONTES DE RECEITA</vt:lpstr>
      <vt:lpstr>MERCADO</vt:lpstr>
      <vt:lpstr>PROJEÇÕES FINANCEIRAS</vt:lpstr>
      <vt:lpstr>PRÓXIMOS PASSOS</vt:lpstr>
      <vt:lpstr>Apresentação do PowerPoint</vt:lpstr>
      <vt:lpstr>Apresentação do PowerPoint</vt:lpstr>
      <vt:lpstr>PRÓXIMOS PASSOS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IOCT1</dc:creator>
  <cp:lastModifiedBy>Elton</cp:lastModifiedBy>
  <cp:revision>224</cp:revision>
  <dcterms:created xsi:type="dcterms:W3CDTF">2013-03-15T19:04:43Z</dcterms:created>
  <dcterms:modified xsi:type="dcterms:W3CDTF">2013-10-18T19:05:06Z</dcterms:modified>
</cp:coreProperties>
</file>