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309" r:id="rId3"/>
    <p:sldId id="329" r:id="rId4"/>
    <p:sldId id="318" r:id="rId5"/>
    <p:sldId id="319" r:id="rId6"/>
    <p:sldId id="335" r:id="rId7"/>
    <p:sldId id="330" r:id="rId8"/>
    <p:sldId id="336" r:id="rId9"/>
    <p:sldId id="338" r:id="rId10"/>
    <p:sldId id="325" r:id="rId11"/>
    <p:sldId id="331" r:id="rId12"/>
    <p:sldId id="334" r:id="rId13"/>
    <p:sldId id="320" r:id="rId14"/>
    <p:sldId id="265" r:id="rId15"/>
    <p:sldId id="339" r:id="rId16"/>
    <p:sldId id="321" r:id="rId17"/>
    <p:sldId id="332" r:id="rId18"/>
    <p:sldId id="312" r:id="rId19"/>
    <p:sldId id="293" r:id="rId20"/>
    <p:sldId id="328" r:id="rId21"/>
    <p:sldId id="283" r:id="rId22"/>
    <p:sldId id="322" r:id="rId23"/>
    <p:sldId id="323" r:id="rId24"/>
    <p:sldId id="324" r:id="rId25"/>
    <p:sldId id="26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8000"/>
    <a:srgbClr val="1F07AD"/>
    <a:srgbClr val="70BD31"/>
    <a:srgbClr val="81CE42"/>
    <a:srgbClr val="99D866"/>
    <a:srgbClr val="99D566"/>
    <a:srgbClr val="61CE3A"/>
    <a:srgbClr val="99DB66"/>
    <a:srgbClr val="99D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0" autoAdjust="0"/>
    <p:restoredTop sz="78712" autoAdjust="0"/>
  </p:normalViewPr>
  <p:slideViewPr>
    <p:cSldViewPr>
      <p:cViewPr>
        <p:scale>
          <a:sx n="70" d="100"/>
          <a:sy n="70" d="100"/>
        </p:scale>
        <p:origin x="-1422" y="534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tos\ioct\elixo\docs\APEX_Brasil\SELLETIVA_graficos_pesquisa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%20Alves\AppData\Local\Microsoft\Windows\Temporary%20Internet%20Files\Content.Outlook\F6ED47UG\Mapa%20Geral%20de%20Compara&#231;&#227;o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tos\ioct\elixo\docs\APEX_Brasil\Selletiva_planejamento_financeiro_apex_grafic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projetos\ioct\elixo\docs\APEX_Brasil\Selletiva_planejamento_financeiro_apex_graf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pt-BR" sz="2400"/>
              <a:t>E-waste Generation - Brazil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014694508894045E-2"/>
          <c:y val="0.1477152905293953"/>
          <c:w val="0.96597061098221193"/>
          <c:h val="0.747142012386791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[SELLETIVA_graficos_pesquisaxlsx.xlsx]Sheet1!$A$2</c:f>
              <c:strCache>
                <c:ptCount val="1"/>
                <c:pt idx="0">
                  <c:v>Large size E-Wast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[SELLETIVA_graficos_pesquisaxlsx.xlsx]Sheet1!$B$1:$K$1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[SELLETIVA_graficos_pesquisaxlsx.xlsx]Sheet1!$B$2:$K$2</c:f>
              <c:numCache>
                <c:formatCode>General</c:formatCode>
                <c:ptCount val="10"/>
                <c:pt idx="0">
                  <c:v>493</c:v>
                </c:pt>
                <c:pt idx="1">
                  <c:v>481</c:v>
                </c:pt>
                <c:pt idx="2">
                  <c:v>439</c:v>
                </c:pt>
                <c:pt idx="3">
                  <c:v>406</c:v>
                </c:pt>
                <c:pt idx="4">
                  <c:v>451</c:v>
                </c:pt>
                <c:pt idx="5">
                  <c:v>484</c:v>
                </c:pt>
                <c:pt idx="6">
                  <c:v>478</c:v>
                </c:pt>
                <c:pt idx="7">
                  <c:v>455</c:v>
                </c:pt>
                <c:pt idx="8">
                  <c:v>491</c:v>
                </c:pt>
                <c:pt idx="9">
                  <c:v>541</c:v>
                </c:pt>
              </c:numCache>
            </c:numRef>
          </c:val>
        </c:ser>
        <c:ser>
          <c:idx val="1"/>
          <c:order val="1"/>
          <c:tx>
            <c:strRef>
              <c:f>[SELLETIVA_graficos_pesquisaxlsx.xlsx]Sheet1!$A$3</c:f>
              <c:strCache>
                <c:ptCount val="1"/>
                <c:pt idx="0">
                  <c:v>Small Size E-wate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[SELLETIVA_graficos_pesquisaxlsx.xlsx]Sheet1!$B$1:$K$1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[SELLETIVA_graficos_pesquisaxlsx.xlsx]Sheet1!$B$3:$K$3</c:f>
              <c:numCache>
                <c:formatCode>General</c:formatCode>
                <c:ptCount val="10"/>
                <c:pt idx="0">
                  <c:v>425</c:v>
                </c:pt>
                <c:pt idx="1">
                  <c:v>495</c:v>
                </c:pt>
                <c:pt idx="2">
                  <c:v>564</c:v>
                </c:pt>
                <c:pt idx="3">
                  <c:v>694</c:v>
                </c:pt>
                <c:pt idx="4">
                  <c:v>797</c:v>
                </c:pt>
                <c:pt idx="5">
                  <c:v>892</c:v>
                </c:pt>
                <c:pt idx="6">
                  <c:v>889</c:v>
                </c:pt>
                <c:pt idx="7">
                  <c:v>846</c:v>
                </c:pt>
                <c:pt idx="8">
                  <c:v>741</c:v>
                </c:pt>
                <c:pt idx="9">
                  <c:v>708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5678464"/>
        <c:axId val="61771776"/>
      </c:barChart>
      <c:catAx>
        <c:axId val="3567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61771776"/>
        <c:crosses val="autoZero"/>
        <c:auto val="1"/>
        <c:lblAlgn val="ctr"/>
        <c:lblOffset val="100"/>
        <c:noMultiLvlLbl val="0"/>
      </c:catAx>
      <c:valAx>
        <c:axId val="61771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6784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'[Mapa Geral de Comparação (2).xlsx]Plan1'!$D$24</c:f>
              <c:strCache>
                <c:ptCount val="1"/>
                <c:pt idx="0">
                  <c:v>Logística R.</c:v>
                </c:pt>
              </c:strCache>
            </c:strRef>
          </c:tx>
          <c:invertIfNegative val="0"/>
          <c:cat>
            <c:strRef>
              <c:f>'[Mapa Geral de Comparação (2).xlsx]Plan1'!$B$25:$B$34</c:f>
              <c:strCache>
                <c:ptCount val="10"/>
                <c:pt idx="0">
                  <c:v>Logistic Reverse oriented</c:v>
                </c:pt>
                <c:pt idx="1">
                  <c:v>Social Networks Integration</c:v>
                </c:pt>
                <c:pt idx="2">
                  <c:v>Multiplatform (Windows, Linux, Android, iOs)</c:v>
                </c:pt>
                <c:pt idx="3">
                  <c:v>Cloud (SaaS, Big Data, SIG/GPS)</c:v>
                </c:pt>
                <c:pt idx="4">
                  <c:v>Routing optimization</c:v>
                </c:pt>
                <c:pt idx="5">
                  <c:v>Home Pickup scheduling</c:v>
                </c:pt>
                <c:pt idx="6">
                  <c:v>Bonus points</c:v>
                </c:pt>
                <c:pt idx="7">
                  <c:v>Environmentally Correct Disposal Proof </c:v>
                </c:pt>
                <c:pt idx="8">
                  <c:v>Donation certificate</c:v>
                </c:pt>
                <c:pt idx="9">
                  <c:v>Low investiments in assets</c:v>
                </c:pt>
              </c:strCache>
            </c:strRef>
          </c:cat>
          <c:val>
            <c:numRef>
              <c:f>'[Mapa Geral de Comparação (2).xlsx]Plan1'!$D$25:$D$34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1"/>
          <c:tx>
            <c:strRef>
              <c:f>'[Mapa Geral de Comparação (2).xlsx]Plan1'!$E$24</c:f>
              <c:strCache>
                <c:ptCount val="1"/>
                <c:pt idx="0">
                  <c:v>Selletiva</c:v>
                </c:pt>
              </c:strCache>
            </c:strRef>
          </c:tx>
          <c:invertIfNegative val="0"/>
          <c:cat>
            <c:strRef>
              <c:f>'[Mapa Geral de Comparação (2).xlsx]Plan1'!$B$25:$B$34</c:f>
              <c:strCache>
                <c:ptCount val="10"/>
                <c:pt idx="0">
                  <c:v>Logistic Reverse oriented</c:v>
                </c:pt>
                <c:pt idx="1">
                  <c:v>Social Networks Integration</c:v>
                </c:pt>
                <c:pt idx="2">
                  <c:v>Multiplatform (Windows, Linux, Android, iOs)</c:v>
                </c:pt>
                <c:pt idx="3">
                  <c:v>Cloud (SaaS, Big Data, SIG/GPS)</c:v>
                </c:pt>
                <c:pt idx="4">
                  <c:v>Routing optimization</c:v>
                </c:pt>
                <c:pt idx="5">
                  <c:v>Home Pickup scheduling</c:v>
                </c:pt>
                <c:pt idx="6">
                  <c:v>Bonus points</c:v>
                </c:pt>
                <c:pt idx="7">
                  <c:v>Environmentally Correct Disposal Proof </c:v>
                </c:pt>
                <c:pt idx="8">
                  <c:v>Donation certificate</c:v>
                </c:pt>
                <c:pt idx="9">
                  <c:v>Low investiments in assets</c:v>
                </c:pt>
              </c:strCache>
            </c:strRef>
          </c:cat>
          <c:val>
            <c:numRef>
              <c:f>'[Mapa Geral de Comparação (2).xlsx]Plan1'!$E$25:$E$34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ser>
          <c:idx val="0"/>
          <c:order val="2"/>
          <c:tx>
            <c:strRef>
              <c:f>'[Mapa Geral de Comparação (2).xlsx]Plan1'!$C$24</c:f>
              <c:strCache>
                <c:ptCount val="1"/>
                <c:pt idx="0">
                  <c:v>e-Lixo</c:v>
                </c:pt>
              </c:strCache>
            </c:strRef>
          </c:tx>
          <c:invertIfNegative val="0"/>
          <c:cat>
            <c:strRef>
              <c:f>'[Mapa Geral de Comparação (2).xlsx]Plan1'!$B$25:$B$34</c:f>
              <c:strCache>
                <c:ptCount val="10"/>
                <c:pt idx="0">
                  <c:v>Logistic Reverse oriented</c:v>
                </c:pt>
                <c:pt idx="1">
                  <c:v>Social Networks Integration</c:v>
                </c:pt>
                <c:pt idx="2">
                  <c:v>Multiplatform (Windows, Linux, Android, iOs)</c:v>
                </c:pt>
                <c:pt idx="3">
                  <c:v>Cloud (SaaS, Big Data, SIG/GPS)</c:v>
                </c:pt>
                <c:pt idx="4">
                  <c:v>Routing optimization</c:v>
                </c:pt>
                <c:pt idx="5">
                  <c:v>Home Pickup scheduling</c:v>
                </c:pt>
                <c:pt idx="6">
                  <c:v>Bonus points</c:v>
                </c:pt>
                <c:pt idx="7">
                  <c:v>Environmentally Correct Disposal Proof </c:v>
                </c:pt>
                <c:pt idx="8">
                  <c:v>Donation certificate</c:v>
                </c:pt>
                <c:pt idx="9">
                  <c:v>Low investiments in assets</c:v>
                </c:pt>
              </c:strCache>
            </c:strRef>
          </c:cat>
          <c:val>
            <c:numRef>
              <c:f>'[Mapa Geral de Comparação (2).xlsx]Plan1'!$C$25:$C$34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70112"/>
        <c:axId val="64971904"/>
      </c:barChart>
      <c:catAx>
        <c:axId val="64970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64971904"/>
        <c:crosses val="autoZero"/>
        <c:auto val="1"/>
        <c:lblAlgn val="ctr"/>
        <c:lblOffset val="100"/>
        <c:noMultiLvlLbl val="0"/>
      </c:catAx>
      <c:valAx>
        <c:axId val="64971904"/>
        <c:scaling>
          <c:orientation val="minMax"/>
          <c:max val="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64970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[Selletiva_planejamento_financeiro_apex_grafico.xlsx]CONSOLIDAÇÃO!$B$2</c:f>
              <c:strCache>
                <c:ptCount val="1"/>
                <c:pt idx="0">
                  <c:v>ANO 0</c:v>
                </c:pt>
              </c:strCache>
            </c:strRef>
          </c:tx>
          <c:dLbls>
            <c:dLbl>
              <c:idx val="0"/>
              <c:layout>
                <c:manualLayout>
                  <c:x val="-0.20443001409697312"/>
                  <c:y val="4.66801317817609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335267552854491E-2"/>
                  <c:y val="-4.406454838351294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651955698576821"/>
                  <c:y val="-0.257416493555181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643547113383798E-2"/>
                  <c:y val="-7.08762915231640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347291742358955E-2"/>
                  <c:y val="-6.45297744695033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Infra  </a:t>
                    </a:r>
                    <a:r>
                      <a:rPr lang="en-US" dirty="0"/>
                      <a:t>37.546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[Selletiva_planejamento_financeiro_apex_grafico.xlsx]CONSOLIDAÇÃO!$A$3:$A$8</c:f>
              <c:strCache>
                <c:ptCount val="6"/>
                <c:pt idx="0">
                  <c:v>HR</c:v>
                </c:pt>
                <c:pt idx="1">
                  <c:v>Outsourced Services </c:v>
                </c:pt>
                <c:pt idx="2">
                  <c:v>Marketing</c:v>
                </c:pt>
                <c:pt idx="3">
                  <c:v>Operating Expense</c:v>
                </c:pt>
                <c:pt idx="4">
                  <c:v>Infrastructure</c:v>
                </c:pt>
                <c:pt idx="5">
                  <c:v>Working Capital</c:v>
                </c:pt>
              </c:strCache>
            </c:strRef>
          </c:cat>
          <c:val>
            <c:numRef>
              <c:f>[Selletiva_planejamento_financeiro_apex_grafico.xlsx]CONSOLIDAÇÃO!$B$3:$B$8</c:f>
              <c:numCache>
                <c:formatCode>_-* #,##0_-;\-* #,##0_-;_-* "-"??_-;_-@_-</c:formatCode>
                <c:ptCount val="6"/>
                <c:pt idx="0">
                  <c:v>242075</c:v>
                </c:pt>
                <c:pt idx="1">
                  <c:v>38926.666666666672</c:v>
                </c:pt>
                <c:pt idx="2">
                  <c:v>233333.33333333334</c:v>
                </c:pt>
                <c:pt idx="3">
                  <c:v>23250</c:v>
                </c:pt>
                <c:pt idx="4">
                  <c:v>37545.833333333336</c:v>
                </c:pt>
                <c:pt idx="5">
                  <c:v>47927.569444444453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'[Selletiva_planejamento_financeiro_apex_grafico.xlsx]Fluxo de Caixa'!$A$39:$B$39</c:f>
              <c:strCache>
                <c:ptCount val="1"/>
                <c:pt idx="0">
                  <c:v>Billing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'[Selletiva_planejamento_financeiro_apex_grafico.xlsx]Fluxo de Caixa'!$C$38:$H$38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'[Selletiva_planejamento_financeiro_apex_grafico.xlsx]Fluxo de Caixa'!$C$39:$H$39</c:f>
              <c:numCache>
                <c:formatCode>_(* #,##0.00_);_(* \(#,##0.00\);_(* "-"??_);_(@_)</c:formatCode>
                <c:ptCount val="6"/>
                <c:pt idx="0">
                  <c:v>1.25</c:v>
                </c:pt>
                <c:pt idx="1">
                  <c:v>1.625</c:v>
                </c:pt>
                <c:pt idx="2">
                  <c:v>2.7625000000000002</c:v>
                </c:pt>
                <c:pt idx="3">
                  <c:v>3.8674999999999997</c:v>
                </c:pt>
                <c:pt idx="4">
                  <c:v>6.9614999999999991</c:v>
                </c:pt>
                <c:pt idx="5">
                  <c:v>10.442249999999998</c:v>
                </c:pt>
              </c:numCache>
            </c:numRef>
          </c:val>
        </c:ser>
        <c:ser>
          <c:idx val="1"/>
          <c:order val="1"/>
          <c:tx>
            <c:strRef>
              <c:f>'[Selletiva_planejamento_financeiro_apex_grafico.xlsx]Fluxo de Caixa'!$A$42:$B$42</c:f>
              <c:strCache>
                <c:ptCount val="1"/>
                <c:pt idx="0">
                  <c:v>EBITDA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511928907313386E-2"/>
                  <c:y val="4.6296939228974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067508859714445E-2"/>
                  <c:y val="9.553336666296337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7907833875884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945594337478218E-2"/>
                  <c:y val="-8.3043434988704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1674906875498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555555555555659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'[Selletiva_planejamento_financeiro_apex_grafico.xlsx]Fluxo de Caixa'!$C$38:$H$38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'[Selletiva_planejamento_financeiro_apex_grafico.xlsx]Fluxo de Caixa'!$C$42:$H$42</c:f>
              <c:numCache>
                <c:formatCode>_(* #,##0.00_);_(* \(#,##0.00\);_(* "-"??_);_(@_)</c:formatCode>
                <c:ptCount val="6"/>
                <c:pt idx="0">
                  <c:v>0.42486916666666663</c:v>
                </c:pt>
                <c:pt idx="1">
                  <c:v>0.75343816666666652</c:v>
                </c:pt>
                <c:pt idx="2">
                  <c:v>1.1296480083333333</c:v>
                </c:pt>
                <c:pt idx="3">
                  <c:v>1.9901929929166666</c:v>
                </c:pt>
                <c:pt idx="4">
                  <c:v>2.9513935869624981</c:v>
                </c:pt>
                <c:pt idx="5">
                  <c:v>5.8668839076143726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1463040"/>
        <c:axId val="91497600"/>
        <c:axId val="0"/>
      </c:bar3DChart>
      <c:catAx>
        <c:axId val="91463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1497600"/>
        <c:crosses val="autoZero"/>
        <c:auto val="1"/>
        <c:lblAlgn val="ctr"/>
        <c:lblOffset val="100"/>
        <c:noMultiLvlLbl val="0"/>
      </c:catAx>
      <c:valAx>
        <c:axId val="9149760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91463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624278215223099"/>
          <c:y val="0.15538140964135297"/>
          <c:w val="0.35751443569553798"/>
          <c:h val="8.3717191601049873E-2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90D159-E62A-4344-A6C1-8C44E8A519CD}" type="presOf" srcId="{236FD694-DA87-44EA-A63F-0E9808A25483}" destId="{A57A34D8-356D-4ED1-9A1A-53986BFA2D44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B2DCC73D-F78F-421C-AF51-D313A0C2F5B2}" type="presOf" srcId="{EE78FE46-AD59-4DBF-B0A8-CBC0D835ACB0}" destId="{E1E50DE2-1AFE-4196-B833-8A5BE40A665A}" srcOrd="0" destOrd="0" presId="urn:microsoft.com/office/officeart/2005/8/layout/arrow2"/>
    <dgm:cxn modelId="{0A60D745-9C37-4943-8434-4EC2A6B46D07}" type="presParOf" srcId="{A57A34D8-356D-4ED1-9A1A-53986BFA2D44}" destId="{5C484F08-3B07-44A7-A469-75F22F8492D9}" srcOrd="0" destOrd="0" presId="urn:microsoft.com/office/officeart/2005/8/layout/arrow2"/>
    <dgm:cxn modelId="{8BFAE965-712C-43C5-88AA-333C323A985D}" type="presParOf" srcId="{A57A34D8-356D-4ED1-9A1A-53986BFA2D44}" destId="{A48E254F-DB2A-4633-B3B8-35F006FA5E66}" srcOrd="1" destOrd="0" presId="urn:microsoft.com/office/officeart/2005/8/layout/arrow2"/>
    <dgm:cxn modelId="{B6870D05-24EE-4937-89E3-DF3908EE4037}" type="presParOf" srcId="{A48E254F-DB2A-4633-B3B8-35F006FA5E66}" destId="{B18EF38D-6272-4522-8338-3DAA9DD7DEAF}" srcOrd="0" destOrd="0" presId="urn:microsoft.com/office/officeart/2005/8/layout/arrow2"/>
    <dgm:cxn modelId="{C520A207-DDBE-44F9-BDC7-E5B9339567D0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24" y="988902"/>
          <a:ext cx="9946056" cy="35103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130"/>
          <a:ext cx="415628" cy="41562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894" y="2352705"/>
          <a:ext cx="57603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3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5126" y="2354937"/>
        <a:ext cx="53139" cy="4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0.38462</cdr:x>
      <cdr:y>0.90465</cdr:y>
    </cdr:from>
    <cdr:to>
      <cdr:x>0.58462</cdr:x>
      <cdr:y>0.98665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758462" y="2481629"/>
          <a:ext cx="914400" cy="224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/>
            <a:t>$ </a:t>
          </a:r>
          <a:r>
            <a:rPr lang="pt-BR" sz="1400" b="1" dirty="0" err="1"/>
            <a:t>million</a:t>
          </a:r>
          <a:endParaRPr lang="pt-BR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CA59-1E34-4CBA-A9CE-4989E47E622B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A5926-F87A-4831-A753-B1E7C855E04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53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E44B-45D1-4D8C-8891-27DD8065AC77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FFC43-761F-468C-B6FF-FCBFC1B9061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90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INICIALMENTE, focada em resíduo eletroeletrônico.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20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730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chain is only as strong as its weakest link!!!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collectors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 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cooperatives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052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chain is only as strong as its weakest link!!!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collectors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 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cooperatives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buBlip>
                <a:blip r:embed="rId3"/>
              </a:buBlip>
            </a:pPr>
            <a:r>
              <a:rPr lang="en-US" dirty="0" smtClean="0"/>
              <a:t>High cost and low profitability</a:t>
            </a:r>
            <a:r>
              <a:rPr lang="pt-BR" dirty="0" smtClean="0"/>
              <a:t>;</a:t>
            </a:r>
          </a:p>
          <a:p>
            <a:pPr marL="457200" lvl="1" indent="0">
              <a:buBlip>
                <a:blip r:embed="rId3"/>
              </a:buBlip>
            </a:pPr>
            <a:endParaRPr lang="pt-BR" dirty="0" smtClean="0"/>
          </a:p>
          <a:p>
            <a:pPr lvl="1">
              <a:buBlip>
                <a:blip r:embed="rId3"/>
              </a:buBlip>
            </a:pPr>
            <a:r>
              <a:rPr lang="pt-BR" dirty="0" err="1" smtClean="0"/>
              <a:t>Specific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isolated</a:t>
            </a:r>
            <a:r>
              <a:rPr lang="pt-BR" dirty="0" smtClean="0"/>
              <a:t>.</a:t>
            </a:r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lvl="1">
              <a:buBlip>
                <a:blip r:embed="rId3"/>
              </a:buBlip>
            </a:pPr>
            <a:r>
              <a:rPr lang="pt-BR" dirty="0" smtClean="0"/>
              <a:t>Cases in </a:t>
            </a:r>
            <a:r>
              <a:rPr lang="pt-BR" dirty="0" err="1" smtClean="0"/>
              <a:t>Brazil</a:t>
            </a:r>
            <a:r>
              <a:rPr lang="pt-BR" dirty="0" smtClean="0"/>
              <a:t>:</a:t>
            </a:r>
          </a:p>
          <a:p>
            <a:pPr lvl="2">
              <a:buBlip>
                <a:blip r:embed="rId3"/>
              </a:buBlip>
            </a:pPr>
            <a:r>
              <a:rPr lang="pt-BR" dirty="0" err="1" smtClean="0"/>
              <a:t>e-Lixo</a:t>
            </a:r>
            <a:r>
              <a:rPr lang="pt-BR" dirty="0" smtClean="0"/>
              <a:t> (SP) </a:t>
            </a:r>
          </a:p>
          <a:p>
            <a:pPr lvl="2">
              <a:buBlip>
                <a:blip r:embed="rId3"/>
              </a:buBlip>
            </a:pPr>
            <a:r>
              <a:rPr lang="pt-BR" dirty="0" smtClean="0"/>
              <a:t>REVERSA SOLUÇÕES LOGÍSTICAS (SP)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05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BROKEN</a:t>
            </a:r>
            <a:r>
              <a:rPr lang="pt-BR" dirty="0" smtClean="0"/>
              <a:t> </a:t>
            </a:r>
            <a:r>
              <a:rPr lang="pt-BR" dirty="0" err="1" smtClean="0"/>
              <a:t>GADGETS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TROW</a:t>
            </a:r>
            <a:r>
              <a:rPr lang="pt-BR" dirty="0" smtClean="0"/>
              <a:t> </a:t>
            </a:r>
            <a:r>
              <a:rPr lang="pt-BR" dirty="0" err="1" smtClean="0"/>
              <a:t>AWAY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6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WHAT HAVE YOU DONE WITH THAT MOBILE PHONE YOU DIDN’T WANT ANYMORE?</a:t>
            </a:r>
          </a:p>
          <a:p>
            <a:endParaRPr lang="pt-BR" dirty="0" smtClean="0"/>
          </a:p>
          <a:p>
            <a:r>
              <a:rPr lang="pt-BR" dirty="0" smtClean="0"/>
              <a:t>WHERE IS</a:t>
            </a:r>
            <a:r>
              <a:rPr lang="pt-BR" baseline="0" dirty="0" smtClean="0"/>
              <a:t> IT RIGHT KNOW?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17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IS IT OVER HERE?</a:t>
            </a:r>
          </a:p>
          <a:p>
            <a:endParaRPr lang="pt-BR" dirty="0" smtClean="0"/>
          </a:p>
          <a:p>
            <a:r>
              <a:rPr lang="pt-BR" dirty="0" smtClean="0"/>
              <a:t>CAN YOU RECOGNIZE YOUR MOBILE PHONE OR YOUR SCREEN AT THIS PICTURE?</a:t>
            </a:r>
          </a:p>
          <a:p>
            <a:endParaRPr lang="pt-BR" dirty="0" smtClean="0"/>
          </a:p>
          <a:p>
            <a:r>
              <a:rPr lang="pt-BR" dirty="0" smtClean="0"/>
              <a:t>3</a:t>
            </a:r>
            <a:r>
              <a:rPr lang="pt-BR" baseline="0" dirty="0" smtClean="0"/>
              <a:t> Kg / habitante Brasil (OFICIAL)</a:t>
            </a:r>
          </a:p>
          <a:p>
            <a:endParaRPr lang="pt-BR" baseline="0" dirty="0" smtClean="0"/>
          </a:p>
          <a:p>
            <a:r>
              <a:rPr lang="pt-BR" baseline="0" dirty="0" smtClean="0"/>
              <a:t>7 Kg  NÃO OFICIAL</a:t>
            </a:r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04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NEW FEDERAL LAW</a:t>
            </a:r>
          </a:p>
          <a:p>
            <a:endParaRPr lang="pt-BR" dirty="0" smtClean="0"/>
          </a:p>
          <a:p>
            <a:r>
              <a:rPr lang="pt-BR" dirty="0" err="1" smtClean="0"/>
              <a:t>IMPOSES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56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OK, </a:t>
            </a:r>
            <a:r>
              <a:rPr lang="pt-BR" dirty="0" err="1" smtClean="0"/>
              <a:t>but</a:t>
            </a:r>
            <a:r>
              <a:rPr lang="pt-BR" dirty="0" smtClean="0"/>
              <a:t> </a:t>
            </a:r>
            <a:r>
              <a:rPr lang="pt-BR" dirty="0" err="1" smtClean="0"/>
              <a:t>I’m</a:t>
            </a:r>
            <a:r>
              <a:rPr lang="pt-BR" dirty="0" smtClean="0"/>
              <a:t> </a:t>
            </a:r>
            <a:r>
              <a:rPr lang="pt-BR" dirty="0" err="1" smtClean="0"/>
              <a:t>going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help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</a:t>
            </a:r>
            <a:r>
              <a:rPr lang="pt-BR" baseline="0" dirty="0" smtClean="0"/>
              <a:t> </a:t>
            </a:r>
            <a:r>
              <a:rPr lang="pt-BR" dirty="0" err="1" smtClean="0"/>
              <a:t>save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planet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without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profitability</a:t>
            </a:r>
            <a:r>
              <a:rPr lang="pt-BR" baseline="0" dirty="0" smtClean="0"/>
              <a:t>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864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VALUE </a:t>
            </a:r>
            <a:r>
              <a:rPr lang="pt-BR" baseline="0" dirty="0" smtClean="0"/>
              <a:t> DISCARDED WASTE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30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I will loose competitive.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78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78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0888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" y="1766314"/>
            <a:ext cx="9143996" cy="3174854"/>
          </a:xfrm>
          <a:prstGeom prst="rect">
            <a:avLst/>
          </a:prstGeom>
        </p:spPr>
      </p:pic>
      <p:pic>
        <p:nvPicPr>
          <p:cNvPr id="11" name="Imagem 10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2" name="Imagem 11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2" y="907728"/>
            <a:ext cx="6224632" cy="2161232"/>
          </a:xfrm>
          <a:prstGeom prst="rect">
            <a:avLst/>
          </a:prstGeom>
        </p:spPr>
      </p:pic>
      <p:pic>
        <p:nvPicPr>
          <p:cNvPr id="13" name="Imagem 12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4" name="Imagem 13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7200800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48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11" name="Imagem 10" descr="chip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6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79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6E7A-9681-4A57-A964-EF68DD89BA9E}" type="datetimeFigureOut">
              <a:rPr lang="pt-BR" smtClean="0"/>
              <a:pPr/>
              <a:t>15/06/2014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3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gi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34.png"/><Relationship Id="rId4" Type="http://schemas.openxmlformats.org/officeDocument/2006/relationships/image" Target="../media/image24.gif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9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letiva.com.b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gif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gif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gif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gif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projetos@selletiva.com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OCT1\AppData\Local\Temp\Rar$DRa0.044\logo-cnpq_o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335312"/>
            <a:ext cx="1163426" cy="4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IOCT1\AppData\Local\Temp\Rar$DRa0.044\logo-finep_o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60" y="6291855"/>
            <a:ext cx="1072877" cy="4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OCT1\AppData\Local\Temp\Rar$DRa0.044\logo-funcap_ol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74328"/>
            <a:ext cx="745916" cy="5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IOCT1\AppData\Local\Temp\Rar$DRa0.044\logo-mcti_ol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1" y="6473228"/>
            <a:ext cx="2183372" cy="3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7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470" y="1243359"/>
            <a:ext cx="7704856" cy="82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4714876" y="2071678"/>
            <a:ext cx="401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Brazilian population served by </a:t>
            </a:r>
          </a:p>
          <a:p>
            <a:r>
              <a:rPr lang="en-US" sz="2400" dirty="0" smtClean="0"/>
              <a:t>selective collection in 2010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7608" y="2102172"/>
            <a:ext cx="3548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Brazilian cities with </a:t>
            </a:r>
          </a:p>
          <a:p>
            <a:r>
              <a:rPr lang="en-US" sz="2400" dirty="0" smtClean="0"/>
              <a:t>selective collection in 2010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286116" y="542926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CEMPRE (2013)</a:t>
            </a:r>
            <a:endParaRPr lang="pt-BR" dirty="0"/>
          </a:p>
        </p:txBody>
      </p:sp>
      <p:pic>
        <p:nvPicPr>
          <p:cNvPr id="11" name="Imagem 10" descr="8 porcent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988" y="3245180"/>
            <a:ext cx="2019300" cy="1838325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2" name="Imagem 11" descr="12 porcent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262324"/>
            <a:ext cx="2714625" cy="1809750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The potential market is huge!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2233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But, if there is money, why it’s becoming trash?</a:t>
            </a:r>
            <a:endParaRPr lang="pt-BR" sz="3200" b="1" dirty="0" smtClean="0"/>
          </a:p>
        </p:txBody>
      </p:sp>
      <p:pic>
        <p:nvPicPr>
          <p:cNvPr id="5" name="Imagem 16" descr="usuarios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55006"/>
            <a:ext cx="1152128" cy="1093874"/>
          </a:xfrm>
          <a:prstGeom prst="rect">
            <a:avLst/>
          </a:prstGeom>
        </p:spPr>
      </p:pic>
      <p:pic>
        <p:nvPicPr>
          <p:cNvPr id="6" name="Imagem 17" descr="cadeia de LR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2935" y="2239607"/>
            <a:ext cx="2171433" cy="1292520"/>
          </a:xfrm>
          <a:prstGeom prst="rect">
            <a:avLst/>
          </a:prstGeom>
        </p:spPr>
      </p:pic>
      <p:pic>
        <p:nvPicPr>
          <p:cNvPr id="7" name="Imagem 18" descr="comercio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522" y="3556509"/>
            <a:ext cx="1145098" cy="1000236"/>
          </a:xfrm>
          <a:prstGeom prst="rect">
            <a:avLst/>
          </a:prstGeom>
        </p:spPr>
      </p:pic>
      <p:pic>
        <p:nvPicPr>
          <p:cNvPr id="8" name="Imagem 15" descr="industria_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839857"/>
            <a:ext cx="1460482" cy="1540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4486" y="1412776"/>
            <a:ext cx="56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ea typeface="Batang" pitchFamily="18" charset="-127"/>
              </a:rPr>
              <a:t>Difficulty in properly </a:t>
            </a:r>
            <a:r>
              <a:rPr lang="en-US" b="1" dirty="0" smtClean="0">
                <a:ea typeface="Batang" pitchFamily="18" charset="-127"/>
              </a:rPr>
              <a:t>disposal</a:t>
            </a:r>
          </a:p>
          <a:p>
            <a:pPr algn="just"/>
            <a:r>
              <a:rPr lang="en-US" b="1" dirty="0" smtClean="0">
                <a:ea typeface="Batang" pitchFamily="18" charset="-127"/>
              </a:rPr>
              <a:t>- How and where to dispose? Do I have to pay?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936" y="2618404"/>
            <a:ext cx="66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ea typeface="Batang" pitchFamily="18" charset="-127"/>
              </a:rPr>
              <a:t>Difficulty in properly </a:t>
            </a:r>
            <a:r>
              <a:rPr lang="en-US" b="1" dirty="0" smtClean="0">
                <a:ea typeface="Batang" pitchFamily="18" charset="-127"/>
              </a:rPr>
              <a:t>collecting</a:t>
            </a:r>
          </a:p>
          <a:p>
            <a:pPr marL="285750" indent="-285750" algn="just">
              <a:buFontTx/>
              <a:buChar char="-"/>
            </a:pPr>
            <a:r>
              <a:rPr lang="en-US" b="1" dirty="0" smtClean="0">
                <a:ea typeface="Batang" pitchFamily="18" charset="-127"/>
              </a:rPr>
              <a:t>Where is the waste? What its kind?</a:t>
            </a:r>
            <a:r>
              <a:rPr lang="en-US" b="1" dirty="0">
                <a:ea typeface="Batang" pitchFamily="18" charset="-127"/>
              </a:rPr>
              <a:t> </a:t>
            </a:r>
            <a:r>
              <a:rPr lang="en-US" b="1" dirty="0" smtClean="0">
                <a:ea typeface="Batang" pitchFamily="18" charset="-127"/>
              </a:rPr>
              <a:t>How many tons?</a:t>
            </a:r>
            <a:endParaRPr lang="en-US" b="1" dirty="0">
              <a:ea typeface="Batang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10899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ea typeface="Batang" pitchFamily="18" charset="-127"/>
              </a:rPr>
              <a:t>This is not my business  too!!!</a:t>
            </a:r>
          </a:p>
          <a:p>
            <a:pPr marL="285750" indent="-285750" algn="just">
              <a:buFontTx/>
              <a:buChar char="-"/>
            </a:pPr>
            <a:r>
              <a:rPr lang="en-US" b="1" dirty="0" smtClean="0">
                <a:ea typeface="Batang" pitchFamily="18" charset="-127"/>
              </a:rPr>
              <a:t>I am not obligated to collect it back!</a:t>
            </a:r>
          </a:p>
          <a:p>
            <a:pPr marL="285750" indent="-285750" algn="just">
              <a:buFontTx/>
              <a:buChar char="-"/>
            </a:pPr>
            <a:r>
              <a:rPr lang="en-US" b="1" dirty="0" smtClean="0">
                <a:ea typeface="Batang" pitchFamily="18" charset="-127"/>
              </a:rPr>
              <a:t>My competitor doesn’t do it. Why will I?</a:t>
            </a:r>
          </a:p>
          <a:p>
            <a:pPr marL="285750" indent="-285750" algn="just">
              <a:buFontTx/>
              <a:buChar char="-"/>
            </a:pPr>
            <a:r>
              <a:rPr lang="en-US" b="1" dirty="0" smtClean="0">
                <a:ea typeface="Batang" pitchFamily="18" charset="-127"/>
              </a:rPr>
              <a:t>It is very expensive. I will loose competitive.</a:t>
            </a:r>
            <a:endParaRPr lang="en-US" b="1" dirty="0">
              <a:ea typeface="Batang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4031" y="371703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ea typeface="Batang" pitchFamily="18" charset="-127"/>
              </a:rPr>
              <a:t>This is not my business !!!</a:t>
            </a:r>
          </a:p>
          <a:p>
            <a:pPr marL="285750" indent="-285750" algn="just">
              <a:buFontTx/>
              <a:buChar char="-"/>
            </a:pPr>
            <a:r>
              <a:rPr lang="en-US" b="1" dirty="0" smtClean="0">
                <a:ea typeface="Batang" pitchFamily="18" charset="-127"/>
              </a:rPr>
              <a:t>I have no free space at my facility! I will have extra costs!</a:t>
            </a:r>
          </a:p>
          <a:p>
            <a:pPr marL="285750" indent="-285750" algn="just">
              <a:buFontTx/>
              <a:buChar char="-"/>
            </a:pPr>
            <a:r>
              <a:rPr lang="en-US" b="1" dirty="0" smtClean="0">
                <a:ea typeface="Batang" pitchFamily="18" charset="-127"/>
              </a:rPr>
              <a:t>These </a:t>
            </a:r>
            <a:r>
              <a:rPr lang="en-US" b="1" dirty="0">
                <a:ea typeface="Batang" pitchFamily="18" charset="-127"/>
              </a:rPr>
              <a:t>are toxic items!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3500" y="211311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End Users</a:t>
            </a:r>
            <a:endParaRPr lang="en-US" sz="1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47681" y="2117998"/>
            <a:ext cx="232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/>
              <a:t>E-waste Collection Cooperatives/Companies</a:t>
            </a:r>
            <a:endParaRPr lang="en-US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3071" y="453769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Retails</a:t>
            </a:r>
            <a:endParaRPr lang="en-US" sz="1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83585" y="625879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Manufactures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26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2233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And what is the key point?</a:t>
            </a:r>
            <a:endParaRPr lang="pt-BR" sz="3200" b="1" dirty="0" smtClean="0"/>
          </a:p>
        </p:txBody>
      </p:sp>
      <p:pic>
        <p:nvPicPr>
          <p:cNvPr id="5" name="Imagem 16" descr="usuarios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1053394" cy="1000132"/>
          </a:xfrm>
          <a:prstGeom prst="rect">
            <a:avLst/>
          </a:prstGeom>
        </p:spPr>
      </p:pic>
      <p:pic>
        <p:nvPicPr>
          <p:cNvPr id="6" name="Imagem 17" descr="cadeia de LR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1077" y="1700808"/>
            <a:ext cx="1852796" cy="1102855"/>
          </a:xfrm>
          <a:prstGeom prst="rect">
            <a:avLst/>
          </a:prstGeom>
        </p:spPr>
      </p:pic>
      <p:pic>
        <p:nvPicPr>
          <p:cNvPr id="7" name="Imagem 18" descr="comercio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673916"/>
            <a:ext cx="1064439" cy="929781"/>
          </a:xfrm>
          <a:prstGeom prst="rect">
            <a:avLst/>
          </a:prstGeom>
        </p:spPr>
      </p:pic>
      <p:pic>
        <p:nvPicPr>
          <p:cNvPr id="8" name="Imagem 15" descr="industria_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9403" y="4648337"/>
            <a:ext cx="1296144" cy="136697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699792" y="1484784"/>
            <a:ext cx="3888432" cy="1134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Information!</a:t>
            </a:r>
            <a:endParaRPr lang="pt-BR" b="1" dirty="0" smtClean="0"/>
          </a:p>
        </p:txBody>
      </p:sp>
      <p:pic>
        <p:nvPicPr>
          <p:cNvPr id="3074" name="Picture 2" descr="https://encrypted-tbn2.gstatic.com/images?q=tbn:ANd9GcTt9u0BHXJ5K-NdXSWxY6bD149qe1UduGIPgYLXhIFKeH8bUT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41" y="2933837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6" y="1663390"/>
            <a:ext cx="2108856" cy="127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17" y="1565650"/>
            <a:ext cx="2108856" cy="127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3582"/>
            <a:ext cx="2108856" cy="127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i_hwfdymdm0_1469c19b6a719f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59" y="2950280"/>
            <a:ext cx="2298182" cy="17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18728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3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972 L 0.18767 -0.00972 C 0.27187 -0.00972 0.37552 0.06181 0.37552 0.12014 L 0.37552 0.25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37 L -0.15156 0.0037 C -0.21944 0.0037 -0.30295 0.07153 -0.30295 0.12685 L -0.30295 0.25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18351 4.44444E-6 C 0.2658 4.44444E-6 0.36719 -0.05162 0.36719 -0.09329 L 0.36719 -0.18635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15156 -4.81481E-6 C -0.21944 -4.81481E-6 -0.30295 -0.05925 -0.30295 -0.10717 L -0.30295 -0.21435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Megatech103_PC\Documents\IOCT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91633"/>
            <a:ext cx="10058400" cy="61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868144" y="1124744"/>
            <a:ext cx="3168352" cy="13504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b="1" dirty="0"/>
              <a:t>Facility to properly </a:t>
            </a:r>
            <a:r>
              <a:rPr lang="en-US" sz="1800" b="1" dirty="0" smtClean="0"/>
              <a:t>dispose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/>
              <a:t>Bonus to </a:t>
            </a:r>
            <a:r>
              <a:rPr lang="en-US" sz="1800" b="1" dirty="0" smtClean="0"/>
              <a:t>discard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/>
              <a:t>Environmental </a:t>
            </a:r>
            <a:r>
              <a:rPr lang="en-US" sz="1800" b="1" dirty="0" smtClean="0"/>
              <a:t>awareness</a:t>
            </a:r>
            <a:endParaRPr lang="pt-BR" sz="1800" b="1" dirty="0" smtClean="0"/>
          </a:p>
          <a:p>
            <a:pPr marL="457200" lvl="1" indent="0">
              <a:buNone/>
            </a:pP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868144" y="4797152"/>
            <a:ext cx="3039257" cy="182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800" b="1" dirty="0" err="1" smtClean="0"/>
              <a:t>e-waste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Location</a:t>
            </a:r>
            <a:endParaRPr lang="pt-BR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/>
              <a:t>Optimizing Costs</a:t>
            </a:r>
            <a:endParaRPr lang="en-US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/>
              <a:t>Controlled growth of infrastructure Collection</a:t>
            </a: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b="1" dirty="0" smtClean="0"/>
          </a:p>
          <a:p>
            <a:pPr marL="457200" lvl="1" indent="0">
              <a:buFont typeface="Arial" pitchFamily="34" charset="0"/>
              <a:buNone/>
            </a:pP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-38129" y="4480654"/>
            <a:ext cx="4442869" cy="204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/>
              <a:t>Attendance to Federal Law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/>
              <a:t>Decreased </a:t>
            </a:r>
            <a:r>
              <a:rPr lang="en-US" sz="1800" b="1" dirty="0"/>
              <a:t>cost for gathering </a:t>
            </a:r>
            <a:r>
              <a:rPr lang="en-US" sz="1800" b="1" dirty="0" smtClean="0"/>
              <a:t>e-waste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/>
              <a:t>Strategic Information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b="1" dirty="0" smtClean="0"/>
              <a:t>What, Who, Why, When, Where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/>
              <a:t>Customer Loyalty</a:t>
            </a:r>
            <a:endParaRPr lang="pt-BR" sz="1800" b="1" dirty="0" smtClean="0"/>
          </a:p>
        </p:txBody>
      </p:sp>
      <p:pic>
        <p:nvPicPr>
          <p:cNvPr id="21" name="Imagem 20" descr="industr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5" y="2791561"/>
            <a:ext cx="1037750" cy="999220"/>
          </a:xfrm>
          <a:prstGeom prst="rect">
            <a:avLst/>
          </a:prstGeom>
        </p:spPr>
      </p:pic>
      <p:pic>
        <p:nvPicPr>
          <p:cNvPr id="23" name="Imagem 22" descr="comerci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6540" y="2770294"/>
            <a:ext cx="1109596" cy="1024241"/>
          </a:xfrm>
          <a:prstGeom prst="rect">
            <a:avLst/>
          </a:prstGeom>
        </p:spPr>
      </p:pic>
      <p:pic>
        <p:nvPicPr>
          <p:cNvPr id="24" name="Imagem 23" descr="usuario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6969" y="2708920"/>
            <a:ext cx="959007" cy="934063"/>
          </a:xfrm>
          <a:prstGeom prst="rect">
            <a:avLst/>
          </a:prstGeom>
        </p:spPr>
      </p:pic>
      <p:pic>
        <p:nvPicPr>
          <p:cNvPr id="25" name="Imagem 24" descr="cadeia de L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4886" y="3035272"/>
            <a:ext cx="1805105" cy="111380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How does it work?</a:t>
            </a:r>
            <a:endParaRPr lang="pt-BR" b="1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312256" cy="19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1353" y="2507206"/>
            <a:ext cx="3752855" cy="1641874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1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2 L -0.00035 -0.11262 C -0.00035 -0.16304 0.03888 -0.22525 0.07083 -0.22525 L 0.14062 -0.22525 " pathEditMode="relative" rAng="16200000" ptsTypes="FfFF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11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2 L -0.00069 0.14028 C -0.00069 0.20417 0.04445 0.28033 0.08091 0.28033 L 0.16181 0.28033 " pathEditMode="relative" rAng="16200000" ptsTypes="FfFF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-0.06684 L -0.19653 -0.06684 C -0.2948 -0.06684 -0.41754 -0.03284 -0.41754 -0.00509 L -0.41754 0.05642 " pathEditMode="relative" rAng="10800000" ptsTypes="FfFF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6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59 -0.06129 L -0.23698 -0.06129 C -0.29393 -0.06129 -0.36303 -0.02706 -0.36303 0.00138 L -0.36303 0.06452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286116" y="6072206"/>
            <a:ext cx="2514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8000"/>
                </a:solidFill>
                <a:hlinkClick r:id="rId3"/>
              </a:rPr>
              <a:t>www.selletiva.com.br</a:t>
            </a:r>
            <a:endParaRPr lang="pt-BR" sz="2000" b="1" dirty="0">
              <a:solidFill>
                <a:srgbClr val="008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9" y="1260216"/>
            <a:ext cx="8222779" cy="4524794"/>
          </a:xfrm>
          <a:prstGeom prst="rect">
            <a:avLst/>
          </a:prstGeom>
          <a:noFill/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 rot="1428966">
            <a:off x="1486110" y="3239168"/>
            <a:ext cx="1242558" cy="1961544"/>
          </a:xfrm>
          <a:prstGeom prst="downArrow">
            <a:avLst/>
          </a:prstGeom>
          <a:solidFill>
            <a:srgbClr val="1F07AD">
              <a:alpha val="80000"/>
            </a:srgbClr>
          </a:solidFill>
          <a:ln>
            <a:gradFill>
              <a:gsLst>
                <a:gs pos="0">
                  <a:schemeClr val="tx1">
                    <a:lumMod val="95000"/>
                    <a:lumOff val="5000"/>
                    <a:alpha val="3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5400000">
            <a:off x="6324534" y="5363130"/>
            <a:ext cx="885368" cy="1961544"/>
          </a:xfrm>
          <a:prstGeom prst="downArrow">
            <a:avLst/>
          </a:prstGeom>
          <a:solidFill>
            <a:srgbClr val="1F07AD">
              <a:alpha val="80000"/>
            </a:srgbClr>
          </a:solidFill>
          <a:ln>
            <a:gradFill>
              <a:gsLst>
                <a:gs pos="0">
                  <a:schemeClr val="tx1">
                    <a:lumMod val="95000"/>
                    <a:lumOff val="5000"/>
                    <a:alpha val="3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How does it work?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46 L 0.05521 -0.05324 C 0.06684 -0.06528 0.0842 -0.07199 0.10243 -0.07199 C 0.12309 -0.07199 0.13959 -0.06528 0.15122 -0.05324 L 0.2066 0.0004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6 0.00046 L 0.25712 -0.06852 C 0.26788 -0.08403 0.28368 -0.09259 0.30018 -0.09259 C 0.3191 -0.09259 0.3342 -0.08403 0.34497 -0.06852 L 0.39566 0.0004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66 0.00046 L 0.45886 -0.05278 C 0.47222 -0.06482 0.49202 -0.07153 0.51268 -0.07153 C 0.53629 -0.07153 0.55521 -0.06482 0.56858 -0.05278 L 0.63195 0.0004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12470" y="1243359"/>
            <a:ext cx="77048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3"/>
              </a:buBlip>
            </a:pPr>
            <a:r>
              <a:rPr lang="en-US" dirty="0" smtClean="0"/>
              <a:t> Information management;</a:t>
            </a:r>
          </a:p>
          <a:p>
            <a:pPr lvl="1">
              <a:buBlip>
                <a:blip r:embed="rId3"/>
              </a:buBlip>
            </a:pPr>
            <a:endParaRPr lang="en-US" dirty="0"/>
          </a:p>
          <a:p>
            <a:pPr lvl="1">
              <a:buBlip>
                <a:blip r:embed="rId3"/>
              </a:buBlip>
            </a:pPr>
            <a:r>
              <a:rPr lang="en-US" dirty="0" smtClean="0"/>
              <a:t> Low investment in fixed assets</a:t>
            </a:r>
            <a:r>
              <a:rPr lang="pt-BR" dirty="0" smtClean="0"/>
              <a:t>; </a:t>
            </a:r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lvl="1">
              <a:buBlip>
                <a:blip r:embed="rId3"/>
              </a:buBlip>
            </a:pPr>
            <a:r>
              <a:rPr lang="en-US" dirty="0" smtClean="0"/>
              <a:t> Enhancement of the current chain actors</a:t>
            </a:r>
            <a:r>
              <a:rPr lang="pt-BR" dirty="0" smtClean="0"/>
              <a:t>;</a:t>
            </a:r>
          </a:p>
          <a:p>
            <a:pPr lvl="1">
              <a:buBlip>
                <a:blip r:embed="rId3"/>
              </a:buBlip>
            </a:pPr>
            <a:endParaRPr lang="pt-BR" dirty="0"/>
          </a:p>
          <a:p>
            <a:pPr lvl="1">
              <a:buBlip>
                <a:blip r:embed="rId3"/>
              </a:buBlip>
            </a:pPr>
            <a:r>
              <a:rPr lang="pt-BR" dirty="0" smtClean="0"/>
              <a:t> </a:t>
            </a:r>
            <a:r>
              <a:rPr lang="en-US" dirty="0" smtClean="0"/>
              <a:t>Easy to scale (Local / National</a:t>
            </a:r>
            <a:r>
              <a:rPr lang="pt-BR" dirty="0" smtClean="0"/>
              <a:t> / International);</a:t>
            </a:r>
          </a:p>
          <a:p>
            <a:pPr marL="457200" lvl="1" indent="0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4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Which are the competitive advantages?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2254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Short </a:t>
            </a:r>
            <a:r>
              <a:rPr lang="pt-BR" sz="2400" b="1" dirty="0" err="1" smtClean="0"/>
              <a:t>term</a:t>
            </a:r>
            <a:r>
              <a:rPr lang="pt-BR" sz="2400" b="1" dirty="0" smtClean="0"/>
              <a:t>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Route management for e-waste collectors</a:t>
            </a:r>
            <a:endParaRPr lang="pt-BR" dirty="0" smtClean="0"/>
          </a:p>
          <a:p>
            <a:pPr marL="0" lvl="1" indent="0">
              <a:buNone/>
            </a:pPr>
            <a:endParaRPr lang="pt-BR" sz="1200" b="1" dirty="0" smtClean="0"/>
          </a:p>
          <a:p>
            <a:pPr marL="0" lvl="1" indent="0">
              <a:buNone/>
            </a:pPr>
            <a:r>
              <a:rPr lang="pt-BR" sz="2400" b="1" dirty="0" err="1" smtClean="0"/>
              <a:t>Medium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term</a:t>
            </a:r>
            <a:r>
              <a:rPr lang="pt-BR" sz="2400" b="1" dirty="0" smtClean="0"/>
              <a:t>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Sale of an Environmentally Correct Disposal Proof (industry, commerce, government ...)</a:t>
            </a:r>
            <a:r>
              <a:rPr lang="pt-BR" dirty="0" smtClean="0"/>
              <a:t>;</a:t>
            </a:r>
            <a:endParaRPr lang="pt-BR" sz="1400" dirty="0"/>
          </a:p>
          <a:p>
            <a:pPr lvl="1">
              <a:buBlip>
                <a:blip r:embed="rId2"/>
              </a:buBlip>
            </a:pPr>
            <a:r>
              <a:rPr lang="en-US" dirty="0" smtClean="0"/>
              <a:t>Sale of strategic information to the industry (who/what/why/where/when).</a:t>
            </a:r>
          </a:p>
          <a:p>
            <a:pPr marL="0" lvl="1" indent="0">
              <a:buNone/>
            </a:pPr>
            <a:endParaRPr lang="pt-BR" sz="1200" b="1" dirty="0" smtClean="0"/>
          </a:p>
          <a:p>
            <a:pPr marL="0" lvl="1" indent="0">
              <a:buNone/>
            </a:pPr>
            <a:r>
              <a:rPr lang="pt-BR" sz="2400" b="1" dirty="0" err="1" smtClean="0"/>
              <a:t>Long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term</a:t>
            </a:r>
            <a:r>
              <a:rPr lang="pt-BR" sz="2400" b="1" dirty="0" smtClean="0"/>
              <a:t>:</a:t>
            </a:r>
          </a:p>
          <a:p>
            <a:pPr marL="457200" lvl="1" indent="0">
              <a:buBlip>
                <a:blip r:embed="rId2"/>
              </a:buBlip>
            </a:pPr>
            <a:r>
              <a:rPr lang="pt-BR" dirty="0" smtClean="0"/>
              <a:t> Franchising.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How do we make money with that?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5"/>
          <p:cNvGraphicFramePr/>
          <p:nvPr/>
        </p:nvGraphicFramePr>
        <p:xfrm>
          <a:off x="1777936" y="548110"/>
          <a:ext cx="5616607" cy="475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Elipse 17"/>
          <p:cNvSpPr/>
          <p:nvPr/>
        </p:nvSpPr>
        <p:spPr>
          <a:xfrm>
            <a:off x="258010" y="5857892"/>
            <a:ext cx="126000" cy="126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86" name="TextBox 45"/>
          <p:cNvSpPr txBox="1">
            <a:spLocks noChangeArrowheads="1"/>
          </p:cNvSpPr>
          <p:nvPr/>
        </p:nvSpPr>
        <p:spPr bwMode="auto">
          <a:xfrm>
            <a:off x="428596" y="5715016"/>
            <a:ext cx="62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Master’s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Thesis</a:t>
            </a:r>
            <a:r>
              <a:rPr lang="pt-BR" dirty="0" smtClean="0">
                <a:latin typeface="Calibri" pitchFamily="34" charset="0"/>
              </a:rPr>
              <a:t> (Federal </a:t>
            </a:r>
            <a:r>
              <a:rPr lang="pt-BR" dirty="0" err="1" smtClean="0">
                <a:latin typeface="Calibri" pitchFamily="34" charset="0"/>
              </a:rPr>
              <a:t>University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of</a:t>
            </a:r>
            <a:r>
              <a:rPr lang="pt-BR" dirty="0" smtClean="0">
                <a:latin typeface="Calibri" pitchFamily="34" charset="0"/>
              </a:rPr>
              <a:t> Ceará - UFC)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Fortaleza/PE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88" name="TextBox 45"/>
          <p:cNvSpPr txBox="1">
            <a:spLocks noChangeArrowheads="1"/>
          </p:cNvSpPr>
          <p:nvPr/>
        </p:nvSpPr>
        <p:spPr bwMode="auto">
          <a:xfrm>
            <a:off x="1000100" y="5214950"/>
            <a:ext cx="4527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2nd </a:t>
            </a:r>
            <a:r>
              <a:rPr lang="pt-BR" dirty="0" err="1" smtClean="0">
                <a:latin typeface="Calibri" pitchFamily="34" charset="0"/>
              </a:rPr>
              <a:t>Place</a:t>
            </a:r>
            <a:r>
              <a:rPr lang="pt-BR" dirty="0" smtClean="0">
                <a:latin typeface="Calibri" pitchFamily="34" charset="0"/>
              </a:rPr>
              <a:t> – </a:t>
            </a:r>
            <a:r>
              <a:rPr lang="pt-BR" dirty="0" err="1" smtClean="0">
                <a:latin typeface="Calibri" pitchFamily="34" charset="0"/>
              </a:rPr>
              <a:t>GreenPeace</a:t>
            </a:r>
            <a:r>
              <a:rPr lang="pt-BR" dirty="0">
                <a:latin typeface="Calibri" pitchFamily="34" charset="0"/>
              </a:rPr>
              <a:t> </a:t>
            </a:r>
            <a:r>
              <a:rPr lang="pt-BR" dirty="0" err="1">
                <a:latin typeface="Calibri" pitchFamily="34" charset="0"/>
              </a:rPr>
              <a:t>Challenge</a:t>
            </a:r>
            <a:r>
              <a:rPr lang="pt-BR" dirty="0">
                <a:latin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</a:rPr>
              <a:t>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Recife/PE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93" name="TextBox 45"/>
          <p:cNvSpPr txBox="1">
            <a:spLocks noChangeArrowheads="1"/>
          </p:cNvSpPr>
          <p:nvPr/>
        </p:nvSpPr>
        <p:spPr bwMode="auto">
          <a:xfrm>
            <a:off x="2624524" y="4067780"/>
            <a:ext cx="4827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4th Place - Eco-Smart Cities Challenge –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Recife/PE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98" name="TextBox 45"/>
          <p:cNvSpPr txBox="1">
            <a:spLocks noChangeArrowheads="1"/>
          </p:cNvSpPr>
          <p:nvPr/>
        </p:nvSpPr>
        <p:spPr bwMode="auto">
          <a:xfrm>
            <a:off x="4974089" y="2915652"/>
            <a:ext cx="4062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1st. Gov. Grant Funding ($ 135,000)</a:t>
            </a:r>
            <a:endParaRPr lang="en-US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99" name="TextBox 45"/>
          <p:cNvSpPr txBox="1">
            <a:spLocks noChangeArrowheads="1"/>
          </p:cNvSpPr>
          <p:nvPr/>
        </p:nvSpPr>
        <p:spPr bwMode="auto">
          <a:xfrm>
            <a:off x="3717712" y="3510766"/>
            <a:ext cx="4022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UKTI </a:t>
            </a:r>
            <a:r>
              <a:rPr lang="pt-BR" dirty="0" err="1" smtClean="0">
                <a:latin typeface="Calibri" pitchFamily="34" charset="0"/>
              </a:rPr>
              <a:t>Finalist</a:t>
            </a:r>
            <a:r>
              <a:rPr lang="pt-BR" dirty="0" smtClean="0">
                <a:latin typeface="Calibri" pitchFamily="34" charset="0"/>
              </a:rPr>
              <a:t> – Porto Digital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Recife 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8355041" y="1214422"/>
            <a:ext cx="360363" cy="360362"/>
          </a:xfrm>
          <a:prstGeom prst="ellipse">
            <a:avLst/>
          </a:prstGeom>
          <a:gradFill>
            <a:gsLst>
              <a:gs pos="0">
                <a:srgbClr val="258B17"/>
              </a:gs>
              <a:gs pos="100000">
                <a:srgbClr val="28CA1C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501" name="TextBox 45"/>
          <p:cNvSpPr txBox="1">
            <a:spLocks noChangeArrowheads="1"/>
          </p:cNvSpPr>
          <p:nvPr/>
        </p:nvSpPr>
        <p:spPr bwMode="auto">
          <a:xfrm>
            <a:off x="6897867" y="1189711"/>
            <a:ext cx="1274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1st release</a:t>
            </a:r>
            <a:endParaRPr lang="pt-B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02" name="TextBox 42"/>
          <p:cNvSpPr txBox="1">
            <a:spLocks noChangeArrowheads="1"/>
          </p:cNvSpPr>
          <p:nvPr/>
        </p:nvSpPr>
        <p:spPr bwMode="auto">
          <a:xfrm>
            <a:off x="0" y="6000768"/>
            <a:ext cx="809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Calibri" pitchFamily="34" charset="0"/>
              </a:rPr>
              <a:t>08/2012</a:t>
            </a:r>
          </a:p>
        </p:txBody>
      </p:sp>
      <p:sp>
        <p:nvSpPr>
          <p:cNvPr id="20503" name="TextBox 42"/>
          <p:cNvSpPr txBox="1">
            <a:spLocks noChangeArrowheads="1"/>
          </p:cNvSpPr>
          <p:nvPr/>
        </p:nvSpPr>
        <p:spPr bwMode="auto">
          <a:xfrm>
            <a:off x="-44450" y="1700808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008000"/>
                </a:solidFill>
                <a:latin typeface="Calibri" pitchFamily="34" charset="0"/>
              </a:rPr>
              <a:t>TODAY</a:t>
            </a:r>
            <a:r>
              <a:rPr lang="pt-BR" b="1" dirty="0" smtClean="0">
                <a:solidFill>
                  <a:srgbClr val="008000"/>
                </a:solidFill>
                <a:latin typeface="Calibri" pitchFamily="34" charset="0"/>
              </a:rPr>
              <a:t>(06/2014)</a:t>
            </a:r>
            <a:endParaRPr lang="pt-B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504" name="TextBox 42"/>
          <p:cNvSpPr txBox="1">
            <a:spLocks noChangeArrowheads="1"/>
          </p:cNvSpPr>
          <p:nvPr/>
        </p:nvSpPr>
        <p:spPr bwMode="auto">
          <a:xfrm>
            <a:off x="8026571" y="813504"/>
            <a:ext cx="986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08/2014</a:t>
            </a:r>
            <a:endParaRPr lang="pt-BR" b="1" dirty="0">
              <a:latin typeface="Calibri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-180975" y="2033552"/>
            <a:ext cx="957738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67693" y="4653136"/>
            <a:ext cx="7220731" cy="369332"/>
            <a:chOff x="1835696" y="4143380"/>
            <a:chExt cx="7220731" cy="369332"/>
          </a:xfrm>
        </p:grpSpPr>
        <p:sp>
          <p:nvSpPr>
            <p:cNvPr id="20491" name="TextBox 45"/>
            <p:cNvSpPr txBox="1">
              <a:spLocks noChangeArrowheads="1"/>
            </p:cNvSpPr>
            <p:nvPr/>
          </p:nvSpPr>
          <p:spPr bwMode="auto">
            <a:xfrm>
              <a:off x="2285984" y="4143380"/>
              <a:ext cx="67704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dirty="0" smtClean="0">
                  <a:latin typeface="Calibri" pitchFamily="34" charset="0"/>
                </a:rPr>
                <a:t>1st </a:t>
              </a:r>
              <a:r>
                <a:rPr lang="pt-BR" dirty="0" err="1" smtClean="0">
                  <a:latin typeface="Calibri" pitchFamily="34" charset="0"/>
                </a:rPr>
                <a:t>Place</a:t>
              </a:r>
              <a:r>
                <a:rPr lang="pt-BR" dirty="0" smtClean="0">
                  <a:latin typeface="Calibri" pitchFamily="34" charset="0"/>
                </a:rPr>
                <a:t> </a:t>
              </a:r>
              <a:r>
                <a:rPr lang="pt-BR" dirty="0">
                  <a:latin typeface="Calibri" pitchFamily="34" charset="0"/>
                </a:rPr>
                <a:t>– </a:t>
              </a:r>
              <a:r>
                <a:rPr lang="pt-BR" dirty="0" err="1" smtClean="0">
                  <a:latin typeface="Calibri" pitchFamily="34" charset="0"/>
                </a:rPr>
                <a:t>Brazilian</a:t>
              </a:r>
              <a:r>
                <a:rPr lang="pt-BR" dirty="0" smtClean="0">
                  <a:latin typeface="Calibri" pitchFamily="34" charset="0"/>
                </a:rPr>
                <a:t> </a:t>
              </a:r>
              <a:r>
                <a:rPr lang="pt-BR" dirty="0" err="1" smtClean="0">
                  <a:latin typeface="Calibri" pitchFamily="34" charset="0"/>
                </a:rPr>
                <a:t>Innovation</a:t>
              </a:r>
              <a:r>
                <a:rPr lang="pt-BR" dirty="0" smtClean="0">
                  <a:latin typeface="Calibri" pitchFamily="34" charset="0"/>
                </a:rPr>
                <a:t> </a:t>
              </a:r>
              <a:r>
                <a:rPr lang="pt-BR" dirty="0" err="1">
                  <a:latin typeface="Calibri" pitchFamily="34" charset="0"/>
                </a:rPr>
                <a:t>Challenge</a:t>
              </a:r>
              <a:r>
                <a:rPr lang="pt-BR" dirty="0">
                  <a:latin typeface="Calibri" pitchFamily="34" charset="0"/>
                </a:rPr>
                <a:t> (CE/PI/MA</a:t>
              </a:r>
              <a:r>
                <a:rPr lang="pt-BR" dirty="0" smtClean="0">
                  <a:latin typeface="Calibri" pitchFamily="34" charset="0"/>
                </a:rPr>
                <a:t>) – </a:t>
              </a:r>
              <a:r>
                <a:rPr lang="pt-BR" dirty="0" smtClean="0">
                  <a:solidFill>
                    <a:srgbClr val="008000"/>
                  </a:solidFill>
                  <a:latin typeface="Calibri" pitchFamily="34" charset="0"/>
                </a:rPr>
                <a:t>Fortaleza /CE</a:t>
              </a:r>
              <a:endParaRPr lang="pt-BR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1835696" y="4143380"/>
              <a:ext cx="324000" cy="324000"/>
            </a:xfrm>
            <a:prstGeom prst="star5">
              <a:avLst/>
            </a:prstGeom>
            <a:gradFill>
              <a:gsLst>
                <a:gs pos="0">
                  <a:srgbClr val="5E861E"/>
                </a:gs>
                <a:gs pos="50000">
                  <a:srgbClr val="A6D434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‘</a:t>
              </a:r>
            </a:p>
          </p:txBody>
        </p:sp>
      </p:grpSp>
      <p:sp>
        <p:nvSpPr>
          <p:cNvPr id="42" name="5-Point Star 41"/>
          <p:cNvSpPr/>
          <p:nvPr/>
        </p:nvSpPr>
        <p:spPr>
          <a:xfrm>
            <a:off x="626972" y="5291616"/>
            <a:ext cx="216000" cy="216000"/>
          </a:xfrm>
          <a:prstGeom prst="star5">
            <a:avLst/>
          </a:prstGeom>
          <a:gradFill>
            <a:gsLst>
              <a:gs pos="100000">
                <a:srgbClr val="C6C6C6"/>
              </a:gs>
              <a:gs pos="100000">
                <a:schemeClr val="bg1">
                  <a:lumMod val="85000"/>
                </a:schemeClr>
              </a:gs>
              <a:gs pos="100000">
                <a:srgbClr val="C0C0C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</a:p>
        </p:txBody>
      </p:sp>
      <p:sp>
        <p:nvSpPr>
          <p:cNvPr id="39" name="5-Point Star 38"/>
          <p:cNvSpPr/>
          <p:nvPr/>
        </p:nvSpPr>
        <p:spPr>
          <a:xfrm>
            <a:off x="4204264" y="2780928"/>
            <a:ext cx="439744" cy="412232"/>
          </a:xfrm>
          <a:prstGeom prst="star5">
            <a:avLst/>
          </a:prstGeom>
          <a:gradFill>
            <a:gsLst>
              <a:gs pos="0">
                <a:srgbClr val="5E861E"/>
              </a:gs>
              <a:gs pos="50000">
                <a:srgbClr val="A6D434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</a:p>
        </p:txBody>
      </p:sp>
      <p:sp>
        <p:nvSpPr>
          <p:cNvPr id="41" name="TextBox 45"/>
          <p:cNvSpPr txBox="1">
            <a:spLocks noChangeArrowheads="1"/>
          </p:cNvSpPr>
          <p:nvPr/>
        </p:nvSpPr>
        <p:spPr bwMode="auto">
          <a:xfrm>
            <a:off x="6093226" y="2305680"/>
            <a:ext cx="4062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2nd. Gov. Grant Funding</a:t>
            </a:r>
          </a:p>
          <a:p>
            <a:r>
              <a:rPr lang="en-US" b="1" smtClean="0">
                <a:latin typeface="Calibri" pitchFamily="34" charset="0"/>
              </a:rPr>
              <a:t> ($ 125,000)</a:t>
            </a:r>
            <a:endParaRPr lang="en-US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5486003" y="2226973"/>
            <a:ext cx="439744" cy="412232"/>
          </a:xfrm>
          <a:prstGeom prst="star5">
            <a:avLst/>
          </a:prstGeom>
          <a:gradFill>
            <a:gsLst>
              <a:gs pos="0">
                <a:srgbClr val="5E861E"/>
              </a:gs>
              <a:gs pos="50000">
                <a:srgbClr val="A6D434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2051720" y="4005064"/>
            <a:ext cx="360040" cy="360040"/>
          </a:xfrm>
          <a:prstGeom prst="star5">
            <a:avLst/>
          </a:prstGeom>
          <a:gradFill>
            <a:gsLst>
              <a:gs pos="100000">
                <a:srgbClr val="C6C6C6"/>
              </a:gs>
              <a:gs pos="100000">
                <a:schemeClr val="bg1">
                  <a:lumMod val="85000"/>
                </a:schemeClr>
              </a:gs>
              <a:gs pos="100000">
                <a:srgbClr val="C0C0C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2987824" y="3429000"/>
            <a:ext cx="360040" cy="360040"/>
          </a:xfrm>
          <a:prstGeom prst="star5">
            <a:avLst/>
          </a:prstGeom>
          <a:gradFill>
            <a:gsLst>
              <a:gs pos="100000">
                <a:srgbClr val="C6C6C6"/>
              </a:gs>
              <a:gs pos="100000">
                <a:schemeClr val="bg1">
                  <a:lumMod val="85000"/>
                </a:schemeClr>
              </a:gs>
              <a:gs pos="100000">
                <a:srgbClr val="C0C0C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Hey, it seems to be a winner idea!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277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20486" grpId="0"/>
      <p:bldP spid="20488" grpId="0"/>
      <p:bldP spid="20493" grpId="0"/>
      <p:bldP spid="20498" grpId="0"/>
      <p:bldP spid="20499" grpId="0"/>
      <p:bldP spid="60" grpId="0" animBg="1"/>
      <p:bldP spid="20501" grpId="0"/>
      <p:bldP spid="20502" grpId="0"/>
      <p:bldP spid="20503" grpId="0"/>
      <p:bldP spid="20504" grpId="0"/>
      <p:bldP spid="42" grpId="0" animBg="1"/>
      <p:bldP spid="39" grpId="0" animBg="1"/>
      <p:bldP spid="41" grpId="0"/>
      <p:bldP spid="43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84548"/>
              </p:ext>
            </p:extLst>
          </p:nvPr>
        </p:nvGraphicFramePr>
        <p:xfrm>
          <a:off x="245268" y="1196752"/>
          <a:ext cx="8653464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Wow! Do we have competitors?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8455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755576" y="1706317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b="1" smtClean="0">
                <a:latin typeface="+mj-lt"/>
                <a:ea typeface="Calibri" pitchFamily="34" charset="0"/>
                <a:cs typeface="Times New Roman" pitchFamily="18" charset="0"/>
              </a:rPr>
              <a:t>Investment Required</a:t>
            </a:r>
          </a:p>
          <a:p>
            <a:pPr algn="ctr" eaLnBrk="0" hangingPunct="0">
              <a:defRPr/>
            </a:pPr>
            <a:r>
              <a:rPr lang="en-US" b="1" smtClean="0">
                <a:latin typeface="+mj-lt"/>
                <a:ea typeface="Calibri" pitchFamily="34" charset="0"/>
                <a:cs typeface="Times New Roman" pitchFamily="18" charset="0"/>
              </a:rPr>
              <a:t>Year </a:t>
            </a:r>
            <a:r>
              <a:rPr lang="en-US" b="1" smtClean="0">
                <a:latin typeface="+mj-lt"/>
                <a:cs typeface="Times New Roman" pitchFamily="18" charset="0"/>
              </a:rPr>
              <a:t>0  – U.S. $623,000.00</a:t>
            </a:r>
            <a:endParaRPr lang="en-US" b="1">
              <a:latin typeface="+mj-lt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076056" y="1732166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Financial </a:t>
            </a:r>
            <a:r>
              <a:rPr lang="en-US" b="1" dirty="0" smtClean="0">
                <a:latin typeface="+mj-lt"/>
                <a:ea typeface="Calibri" pitchFamily="34" charset="0"/>
                <a:cs typeface="Times New Roman" pitchFamily="18" charset="0"/>
              </a:rPr>
              <a:t>Projections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80878"/>
              </p:ext>
            </p:extLst>
          </p:nvPr>
        </p:nvGraphicFramePr>
        <p:xfrm>
          <a:off x="4788024" y="5888995"/>
          <a:ext cx="4248472" cy="852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030"/>
                <a:gridCol w="1394030"/>
                <a:gridCol w="1460412"/>
              </a:tblGrid>
              <a:tr h="45160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IIR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</a:rPr>
                        <a:t>Discounted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noProof="0" dirty="0" smtClean="0">
                          <a:solidFill>
                            <a:schemeClr val="bg1"/>
                          </a:solidFill>
                        </a:rPr>
                        <a:t>Payback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NPV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3421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6.2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$12,791,000.00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OK! How much money do we need?</a:t>
            </a:r>
            <a:endParaRPr lang="pt-BR" b="1" dirty="0" smtClean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232367"/>
              </p:ext>
            </p:extLst>
          </p:nvPr>
        </p:nvGraphicFramePr>
        <p:xfrm>
          <a:off x="-252536" y="2492896"/>
          <a:ext cx="53285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166314"/>
              </p:ext>
            </p:extLst>
          </p:nvPr>
        </p:nvGraphicFramePr>
        <p:xfrm>
          <a:off x="4572000" y="1916832"/>
          <a:ext cx="478203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63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Graphic spid="15" grpId="0">
        <p:bldAsOne/>
      </p:bldGraphic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projetos\ioct\elixo\docs\APEX_Brasil\fortaleza\t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7" y="1575468"/>
            <a:ext cx="3020103" cy="20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E-WASTE</a:t>
            </a:r>
            <a:r>
              <a:rPr lang="pt-BR" b="1" dirty="0" smtClean="0"/>
              <a:t>:</a:t>
            </a:r>
            <a:r>
              <a:rPr lang="en-US" b="1" dirty="0" smtClean="0"/>
              <a:t> what is it?</a:t>
            </a:r>
            <a:endParaRPr lang="pt-BR" b="1" dirty="0" smtClean="0"/>
          </a:p>
        </p:txBody>
      </p:sp>
      <p:pic>
        <p:nvPicPr>
          <p:cNvPr id="2051" name="Picture 3" descr="C:\projetos\ioct\elixo\docs\APEX_Brasil\fortaleza\ip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852" flipH="1">
            <a:off x="4849975" y="4103385"/>
            <a:ext cx="2579506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jetos\ioct\elixo\docs\APEX_Brasil\fortaleza\iph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566" y="4448135"/>
            <a:ext cx="2112291" cy="17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projetos\ioct\elixo\docs\APEX_Brasil\fortaleza\notebo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616" y="1378832"/>
            <a:ext cx="3185733" cy="23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97348" y="1124744"/>
            <a:ext cx="7791076" cy="1224136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Sérgio Clério Jorge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in Business Administration and Controlling - UFC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Process Optimization and TIC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97348" y="2528881"/>
            <a:ext cx="7791076" cy="1008112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Rose Jeokellyane do Valle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in Business Administration and Controlling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Sustainability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97348" y="3700464"/>
            <a:ext cx="7791076" cy="1224136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Luiz Alves de Lima Neto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Teleinformatics</a:t>
            </a:r>
            <a:r>
              <a:rPr lang="en-US" dirty="0" smtClean="0">
                <a:solidFill>
                  <a:schemeClr val="tx1"/>
                </a:solidFill>
              </a:rPr>
              <a:t> Engineering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Business Management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68450" y="5072074"/>
            <a:ext cx="7791076" cy="1143008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Daniel Freitas Colaço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student in Computer Engineering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Innovation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4374"/>
            <a:ext cx="8953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23444"/>
            <a:ext cx="857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189"/>
            <a:ext cx="895350" cy="914400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6" y="5216621"/>
            <a:ext cx="807453" cy="9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Who is in charge?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42382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270033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Atract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003675" y="3476625"/>
            <a:ext cx="4678363" cy="892175"/>
            <a:chOff x="2522" y="2190"/>
            <a:chExt cx="2947" cy="562"/>
          </a:xfrm>
        </p:grpSpPr>
        <p:pic>
          <p:nvPicPr>
            <p:cNvPr id="17" name="Picture 2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19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942" y="234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Atract Investment</a:t>
              </a:r>
            </a:p>
            <a:p>
              <a:pPr algn="ctr"/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20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5627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Which are the next step?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008597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0625 0.00417 0.02987 0.01991 0.03768 0.0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7.40741E-7 C 3.61111E-6 -0.02662 3.61111E-6 -0.12616 3.61111E-6 -0.1594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71">
            <a:off x="2973388" y="436562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11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Atract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003675" y="4567238"/>
            <a:ext cx="4678363" cy="892175"/>
            <a:chOff x="2522" y="2740"/>
            <a:chExt cx="2947" cy="562"/>
          </a:xfrm>
        </p:grpSpPr>
        <p:pic>
          <p:nvPicPr>
            <p:cNvPr id="11" name="Picture 1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74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926" y="2892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13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1133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359275" y="5354638"/>
            <a:ext cx="39655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D7940"/>
                </a:solidFill>
              </a:rPr>
              <a:t>Optimize the Model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003675" y="3471863"/>
            <a:ext cx="4678363" cy="892175"/>
            <a:chOff x="2522" y="1335"/>
            <a:chExt cx="2947" cy="562"/>
          </a:xfrm>
        </p:grpSpPr>
        <p:pic>
          <p:nvPicPr>
            <p:cNvPr id="16" name="Picture 2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003675" y="1830388"/>
            <a:ext cx="4678363" cy="892175"/>
            <a:chOff x="2522" y="799"/>
            <a:chExt cx="2947" cy="562"/>
          </a:xfrm>
        </p:grpSpPr>
        <p:pic>
          <p:nvPicPr>
            <p:cNvPr id="22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Atract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25" name="Picture 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40019">
              <a:off x="1919" y="267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2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5627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Which are the next step?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494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C 3.61111E-6 -0.0132 0.00052 -0.06297 0.00052 -0.07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3.61111E-6 -0.02639 3.61111E-6 -0.12546 3.61111E-6 -0.158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9 -0.0525 C -0.05279 -0.0525 -0.0264 -0.02636 -6.38889E-6 7.17095E-6 " pathEditMode="relative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500" y="5108587"/>
            <a:ext cx="4678363" cy="892175"/>
            <a:chOff x="2520" y="2954"/>
            <a:chExt cx="2947" cy="562"/>
          </a:xfrm>
        </p:grpSpPr>
        <p:pic>
          <p:nvPicPr>
            <p:cNvPr id="3" name="Picture 3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95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44" y="3106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655">
            <a:off x="313848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41950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22825" y="5683250"/>
            <a:ext cx="30384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>
                <a:solidFill>
                  <a:srgbClr val="0D7940"/>
                </a:solidFill>
              </a:rPr>
              <a:t>Get Funding for </a:t>
            </a:r>
            <a:r>
              <a:rPr lang="pt-PT" b="1" dirty="0" smtClean="0">
                <a:solidFill>
                  <a:srgbClr val="0D7940"/>
                </a:solidFill>
              </a:rPr>
              <a:t>R&amp;D </a:t>
            </a:r>
            <a:r>
              <a:rPr lang="pt-PT" b="1" dirty="0" smtClean="0">
                <a:solidFill>
                  <a:srgbClr val="0D7940"/>
                </a:solidFill>
                <a:sym typeface="Wingdings"/>
              </a:rPr>
              <a:t>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000500" y="1830388"/>
            <a:ext cx="4678363" cy="892175"/>
            <a:chOff x="2522" y="799"/>
            <a:chExt cx="2947" cy="562"/>
          </a:xfrm>
        </p:grpSpPr>
        <p:pic>
          <p:nvPicPr>
            <p:cNvPr id="12" name="Picture 1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Atract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000500" y="3484563"/>
            <a:ext cx="4678363" cy="892175"/>
            <a:chOff x="2522" y="1335"/>
            <a:chExt cx="2947" cy="562"/>
          </a:xfrm>
        </p:grpSpPr>
        <p:pic>
          <p:nvPicPr>
            <p:cNvPr id="15" name="Picture 1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415382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3995936" y="1456211"/>
            <a:ext cx="4678363" cy="892175"/>
            <a:chOff x="2522" y="1238"/>
            <a:chExt cx="2947" cy="562"/>
          </a:xfrm>
        </p:grpSpPr>
        <p:pic>
          <p:nvPicPr>
            <p:cNvPr id="19" name="Picture 1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23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42" y="139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Atract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21" name="Picture 2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003675" y="2814638"/>
            <a:ext cx="4678363" cy="892175"/>
            <a:chOff x="2522" y="133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0174">
            <a:off x="2717007" y="2402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628107" y="47394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3951">
            <a:off x="3151188" y="30861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003675" y="4129088"/>
            <a:ext cx="4678363" cy="892175"/>
            <a:chOff x="2520" y="2886"/>
            <a:chExt cx="2947" cy="562"/>
          </a:xfrm>
        </p:grpSpPr>
        <p:pic>
          <p:nvPicPr>
            <p:cNvPr id="29" name="Picture 36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3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65371">
              <a:off x="1873" y="1707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40"/>
            <p:cNvSpPr>
              <a:spLocks noChangeArrowheads="1"/>
            </p:cNvSpPr>
            <p:nvPr/>
          </p:nvSpPr>
          <p:spPr bwMode="auto">
            <a:xfrm rot="-2065371"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36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5627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Which are the next step?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672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0382 0.00717 0.01805 0.03472 0.02274 0.043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0017 -0.0081 0.00087 -0.03819 0.00104 -0.0481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-0.01621 8.33333E-7 -0.07732 8.33333E-7 -0.0976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8.33333E-7 -0.02385 0.00035 -0.11343 0.00035 -0.143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342357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 rot="1595216"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-1722480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 rot="-3435718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998913" y="1501775"/>
            <a:ext cx="4678362" cy="892175"/>
            <a:chOff x="2522" y="799"/>
            <a:chExt cx="2947" cy="562"/>
          </a:xfrm>
        </p:grpSpPr>
        <p:pic>
          <p:nvPicPr>
            <p:cNvPr id="17" name="Picture 23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Atract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998913" y="2814638"/>
            <a:ext cx="4678362" cy="892175"/>
            <a:chOff x="2522" y="1335"/>
            <a:chExt cx="2947" cy="562"/>
          </a:xfrm>
        </p:grpSpPr>
        <p:pic>
          <p:nvPicPr>
            <p:cNvPr id="20" name="Picture 2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998913" y="4121150"/>
            <a:ext cx="4678362" cy="892175"/>
            <a:chOff x="2522" y="197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3998913" y="5417147"/>
            <a:ext cx="4678362" cy="892175"/>
            <a:chOff x="2519" y="3268"/>
            <a:chExt cx="2947" cy="562"/>
          </a:xfrm>
        </p:grpSpPr>
        <p:pic>
          <p:nvPicPr>
            <p:cNvPr id="26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9" y="326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035" y="3420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Get Funding for </a:t>
              </a:r>
              <a:r>
                <a:rPr lang="pt-PT" b="1" dirty="0" smtClean="0">
                  <a:solidFill>
                    <a:srgbClr val="0D7940"/>
                  </a:solidFill>
                </a:rPr>
                <a:t>R&amp;D </a:t>
              </a:r>
              <a:r>
                <a:rPr lang="pt-PT" b="1" dirty="0">
                  <a:solidFill>
                    <a:srgbClr val="0D7940"/>
                  </a:solidFill>
                  <a:sym typeface="Wingdings"/>
                </a:rPr>
                <a:t>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3995936" y="1124744"/>
            <a:ext cx="4678363" cy="892175"/>
            <a:chOff x="2522" y="760"/>
            <a:chExt cx="2947" cy="562"/>
          </a:xfrm>
        </p:grpSpPr>
        <p:pic>
          <p:nvPicPr>
            <p:cNvPr id="29" name="Picture 3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6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942" y="896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Atract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1335"/>
            <a:chExt cx="2947" cy="562"/>
          </a:xfrm>
        </p:grpSpPr>
        <p:pic>
          <p:nvPicPr>
            <p:cNvPr id="32" name="Picture 4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4003675" y="3473450"/>
            <a:ext cx="4678363" cy="892175"/>
            <a:chOff x="2522" y="1975"/>
            <a:chExt cx="2947" cy="562"/>
          </a:xfrm>
        </p:grpSpPr>
        <p:pic>
          <p:nvPicPr>
            <p:cNvPr id="35" name="Picture 4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4003675" y="4581525"/>
            <a:ext cx="4678363" cy="892175"/>
            <a:chOff x="2522" y="2314"/>
            <a:chExt cx="2947" cy="562"/>
          </a:xfrm>
        </p:grpSpPr>
        <p:pic>
          <p:nvPicPr>
            <p:cNvPr id="38" name="Picture 5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31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3038" y="2467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Get Funding for R&amp;D </a:t>
              </a:r>
              <a:r>
                <a:rPr lang="pt-PT" b="1" dirty="0">
                  <a:solidFill>
                    <a:srgbClr val="0D7940"/>
                  </a:solidFill>
                  <a:sym typeface="Wingdings"/>
                </a:rPr>
                <a:t>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40" name="Picture 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66124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106988" y="5884878"/>
            <a:ext cx="247173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D7940"/>
                </a:solidFill>
              </a:rPr>
              <a:t>Become a Franchise</a:t>
            </a:r>
            <a:endParaRPr lang="pt-PT" b="1" dirty="0">
              <a:solidFill>
                <a:srgbClr val="0D7940"/>
              </a:solidFill>
            </a:endParaRPr>
          </a:p>
        </p:txBody>
      </p:sp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577307" y="47775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56"/>
          <p:cNvGrpSpPr>
            <a:grpSpLocks/>
          </p:cNvGrpSpPr>
          <p:nvPr/>
        </p:nvGrpSpPr>
        <p:grpSpPr bwMode="auto">
          <a:xfrm rot="1192446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4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 rot="-1102835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7" name="Picture 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51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5627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Which are the next step?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8207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3.33333E-6 -1.11111E-6 0.01233 0.02523 0.02465 0.05069 " pathEditMode="relative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0017 -0.00533 0.00052 -0.02593 0.00069 -0.032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017 -0.01065 0.00052 -0.05069 0.00069 -0.063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017 -0.01597 0.00086 -0.07569 0.00104 -0.095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017 -0.02129 0.00052 -0.10092 0.00069 -0.127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09887"/>
            <a:ext cx="7772400" cy="1470025"/>
          </a:xfrm>
        </p:spPr>
        <p:txBody>
          <a:bodyPr/>
          <a:lstStyle/>
          <a:p>
            <a:r>
              <a:rPr lang="en-US" dirty="0" smtClean="0"/>
              <a:t>I hope you have enjoyed!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0808"/>
            <a:ext cx="6400800" cy="836424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 smtClean="0"/>
              <a:t>Contact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projetos@selletiva.com.br</a:t>
            </a:r>
            <a:endParaRPr lang="pt-BR" dirty="0" smtClean="0"/>
          </a:p>
          <a:p>
            <a:r>
              <a:rPr lang="pt-BR" dirty="0" smtClean="0"/>
              <a:t>+55 85 3088-6171 / 8706-6118</a:t>
            </a:r>
            <a:endParaRPr lang="pt-BR" dirty="0"/>
          </a:p>
        </p:txBody>
      </p:sp>
      <p:pic>
        <p:nvPicPr>
          <p:cNvPr id="6" name="Picture 2" descr="C:\Users\IOCT1\AppData\Local\Temp\Rar$DRa0.044\logo-cnpq_o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335312"/>
            <a:ext cx="1163426" cy="4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IOCT1\AppData\Local\Temp\Rar$DRa0.044\logo-finep_o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60" y="6291855"/>
            <a:ext cx="1072877" cy="4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IOCT1\AppData\Local\Temp\Rar$DRa0.044\logo-funcap_ol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74328"/>
            <a:ext cx="745916" cy="5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IOCT1\AppData\Local\Temp\Rar$DRa0.044\logo-mcti_ol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1" y="6473228"/>
            <a:ext cx="2183372" cy="3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-36512" y="42233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And how </a:t>
            </a:r>
            <a:r>
              <a:rPr lang="en-US" b="1" u="sng" dirty="0" smtClean="0"/>
              <a:t>YOU DISCARD </a:t>
            </a:r>
            <a:r>
              <a:rPr lang="en-US" b="1" u="sng" dirty="0"/>
              <a:t>YOUR</a:t>
            </a:r>
            <a:r>
              <a:rPr lang="en-US" b="1" dirty="0"/>
              <a:t> </a:t>
            </a:r>
            <a:r>
              <a:rPr lang="en-US" b="1" dirty="0" smtClean="0"/>
              <a:t>e-waste?</a:t>
            </a:r>
            <a:endParaRPr lang="pt-BR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/>
          </a:p>
        </p:txBody>
      </p:sp>
      <p:pic>
        <p:nvPicPr>
          <p:cNvPr id="5" name="Imagem 4" descr="ma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75010"/>
            <a:ext cx="7019925" cy="4746278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8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100346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278318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Do you know the </a:t>
            </a:r>
            <a:r>
              <a:rPr lang="en-US" b="1" u="sng" dirty="0"/>
              <a:t>DESTINATION </a:t>
            </a:r>
            <a:r>
              <a:rPr lang="en-US" b="1" u="sng" dirty="0" smtClean="0"/>
              <a:t>OF YOUR</a:t>
            </a:r>
            <a:r>
              <a:rPr lang="en-US" b="1" dirty="0" smtClean="0"/>
              <a:t> e-waste?</a:t>
            </a:r>
            <a:endParaRPr lang="pt-BR" sz="2400" b="1" dirty="0" smtClean="0"/>
          </a:p>
          <a:p>
            <a:pPr marL="457200" lvl="1" indent="0" algn="ctr">
              <a:buNone/>
            </a:pPr>
            <a:endParaRPr lang="pt-BR" sz="2400" b="1" dirty="0" smtClean="0"/>
          </a:p>
          <a:p>
            <a:pPr marL="457200" lvl="1" indent="0" algn="ctr">
              <a:buNone/>
            </a:pPr>
            <a:endParaRPr lang="pt-BR" sz="2400" b="1" dirty="0" smtClean="0"/>
          </a:p>
          <a:p>
            <a:pPr lvl="1" algn="ctr"/>
            <a:endParaRPr lang="pt-BR" sz="2400" b="1" dirty="0" smtClean="0"/>
          </a:p>
          <a:p>
            <a:pPr lvl="1" algn="ctr"/>
            <a:endParaRPr lang="pt-BR" sz="2400" b="1" dirty="0" smtClean="0"/>
          </a:p>
          <a:p>
            <a:pPr lvl="1" algn="ctr"/>
            <a:endParaRPr lang="pt-BR" sz="2400" b="1" dirty="0"/>
          </a:p>
        </p:txBody>
      </p:sp>
      <p:pic>
        <p:nvPicPr>
          <p:cNvPr id="8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844824"/>
            <a:ext cx="4047443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2233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Will </a:t>
            </a:r>
            <a:r>
              <a:rPr lang="en-US" b="1" u="sng" dirty="0" smtClean="0"/>
              <a:t>YOU</a:t>
            </a:r>
            <a:r>
              <a:rPr lang="en-US" b="1" dirty="0" smtClean="0"/>
              <a:t> keep </a:t>
            </a:r>
            <a:r>
              <a:rPr lang="en-US" b="1" u="sng" dirty="0" smtClean="0"/>
              <a:t>ACCEPTING</a:t>
            </a:r>
            <a:r>
              <a:rPr lang="en-US" b="1" dirty="0" smtClean="0"/>
              <a:t> this reality?</a:t>
            </a: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993564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531733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4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2233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Some people, won’t!</a:t>
            </a:r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803537" y="3573016"/>
            <a:ext cx="6368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 </a:t>
            </a:r>
            <a:r>
              <a:rPr lang="en-US" sz="2400" dirty="0" smtClean="0"/>
              <a:t>Obligation </a:t>
            </a:r>
            <a:r>
              <a:rPr lang="en-US" sz="2400" dirty="0"/>
              <a:t>to collect 17% </a:t>
            </a:r>
            <a:r>
              <a:rPr lang="en-US" sz="2400" dirty="0" smtClean="0"/>
              <a:t>of the previous year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production / sales (</a:t>
            </a:r>
            <a:r>
              <a:rPr lang="en-US" sz="2400" dirty="0" err="1" smtClean="0"/>
              <a:t>tonnes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78" y="1988840"/>
            <a:ext cx="5711759" cy="1080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1403648" y="1414517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 Brazilian Environmental Legislation (Law 12.305)</a:t>
            </a:r>
          </a:p>
          <a:p>
            <a:pPr algn="ctr"/>
            <a:endParaRPr lang="en-US" sz="2000" b="1" dirty="0"/>
          </a:p>
        </p:txBody>
      </p:sp>
      <p:pic>
        <p:nvPicPr>
          <p:cNvPr id="10" name="Imagem 18" descr="comercio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816" y="4202538"/>
            <a:ext cx="522719" cy="435453"/>
          </a:xfrm>
          <a:prstGeom prst="rect">
            <a:avLst/>
          </a:prstGeom>
        </p:spPr>
      </p:pic>
      <p:pic>
        <p:nvPicPr>
          <p:cNvPr id="11" name="Imagem 15" descr="industria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042" y="3295650"/>
            <a:ext cx="692695" cy="696725"/>
          </a:xfrm>
          <a:prstGeom prst="rect">
            <a:avLst/>
          </a:prstGeom>
        </p:spPr>
      </p:pic>
      <p:pic>
        <p:nvPicPr>
          <p:cNvPr id="12" name="Imagem 16" descr="usuarios_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0047" y="4965551"/>
            <a:ext cx="673270" cy="609634"/>
          </a:xfrm>
          <a:prstGeom prst="rect">
            <a:avLst/>
          </a:prstGeom>
        </p:spPr>
      </p:pic>
      <p:pic>
        <p:nvPicPr>
          <p:cNvPr id="13" name="Imagem 17" descr="cadeia de LR_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026" y="5653819"/>
            <a:ext cx="1092156" cy="61999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4017" y="3237359"/>
            <a:ext cx="7914407" cy="151216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830117" y="5190291"/>
            <a:ext cx="6342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 </a:t>
            </a:r>
            <a:r>
              <a:rPr lang="en-US" sz="2400" dirty="0"/>
              <a:t>Financial </a:t>
            </a:r>
            <a:r>
              <a:rPr lang="en-US" sz="2400" dirty="0" smtClean="0"/>
              <a:t>penalties from $ </a:t>
            </a:r>
            <a:r>
              <a:rPr lang="en-US" sz="2400" dirty="0"/>
              <a:t>25 to $ 2.5M and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imprisonment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74018" y="4821535"/>
            <a:ext cx="7914406" cy="151216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2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 animBg="1"/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2233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OK! Let’s help the planet! But, besides that, can I MAKE MONEY with this e–waste?</a:t>
            </a:r>
          </a:p>
          <a:p>
            <a:pPr marL="0" indent="0" algn="ctr">
              <a:buNone/>
            </a:pPr>
            <a:r>
              <a:rPr lang="en-US" b="1" dirty="0" smtClean="0"/>
              <a:t>Actually, is this really “waste”?</a:t>
            </a:r>
            <a:endParaRPr lang="pt-BR" sz="32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2982"/>
            <a:ext cx="3528392" cy="3074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499992" y="2726918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>
              <a:ea typeface="Batang" pitchFamily="18" charset="-127"/>
            </a:endParaRPr>
          </a:p>
          <a:p>
            <a:pPr algn="just"/>
            <a:r>
              <a:rPr lang="en-US" b="1" dirty="0" smtClean="0">
                <a:ea typeface="Batang" pitchFamily="18" charset="-127"/>
              </a:rPr>
              <a:t>1 </a:t>
            </a:r>
            <a:r>
              <a:rPr lang="en-US" b="1" dirty="0" err="1">
                <a:ea typeface="Batang" pitchFamily="18" charset="-127"/>
              </a:rPr>
              <a:t>tonne</a:t>
            </a:r>
            <a:r>
              <a:rPr lang="en-US" b="1" dirty="0">
                <a:ea typeface="Batang" pitchFamily="18" charset="-127"/>
              </a:rPr>
              <a:t> of </a:t>
            </a:r>
            <a:r>
              <a:rPr lang="en-US" b="1" dirty="0" smtClean="0">
                <a:ea typeface="Batang" pitchFamily="18" charset="-127"/>
              </a:rPr>
              <a:t>e-waste </a:t>
            </a:r>
            <a:r>
              <a:rPr lang="en-US" b="1" dirty="0">
                <a:ea typeface="Batang" pitchFamily="18" charset="-127"/>
              </a:rPr>
              <a:t>contains as much gold as 5-15 </a:t>
            </a:r>
            <a:r>
              <a:rPr lang="en-US" b="1" dirty="0" err="1">
                <a:ea typeface="Batang" pitchFamily="18" charset="-127"/>
              </a:rPr>
              <a:t>tonnes</a:t>
            </a:r>
            <a:r>
              <a:rPr lang="en-US" b="1" dirty="0">
                <a:ea typeface="Batang" pitchFamily="18" charset="-127"/>
              </a:rPr>
              <a:t> </a:t>
            </a:r>
            <a:r>
              <a:rPr lang="en-US" b="1" dirty="0" smtClean="0">
                <a:ea typeface="Batang" pitchFamily="18" charset="-127"/>
              </a:rPr>
              <a:t>of </a:t>
            </a:r>
            <a:r>
              <a:rPr lang="en-US" b="1" dirty="0">
                <a:ea typeface="Batang" pitchFamily="18" charset="-127"/>
              </a:rPr>
              <a:t>typical gold </a:t>
            </a:r>
            <a:r>
              <a:rPr lang="en-US" b="1" dirty="0" smtClean="0">
                <a:ea typeface="Batang" pitchFamily="18" charset="-127"/>
              </a:rPr>
              <a:t>ore. </a:t>
            </a:r>
          </a:p>
          <a:p>
            <a:pPr algn="just"/>
            <a:endParaRPr lang="en-US" b="1" dirty="0">
              <a:ea typeface="Batang" pitchFamily="18" charset="-127"/>
            </a:endParaRPr>
          </a:p>
          <a:p>
            <a:pPr algn="just"/>
            <a:r>
              <a:rPr lang="en-US" b="1" dirty="0" smtClean="0">
                <a:ea typeface="Batang" pitchFamily="18" charset="-127"/>
              </a:rPr>
              <a:t>Also contains amounts </a:t>
            </a:r>
            <a:r>
              <a:rPr lang="en-US" b="1" dirty="0">
                <a:ea typeface="Batang" pitchFamily="18" charset="-127"/>
              </a:rPr>
              <a:t>of copper, </a:t>
            </a:r>
            <a:r>
              <a:rPr lang="en-US" b="1" dirty="0" smtClean="0">
                <a:ea typeface="Batang" pitchFamily="18" charset="-127"/>
              </a:rPr>
              <a:t>aluminum </a:t>
            </a:r>
            <a:r>
              <a:rPr lang="en-US" b="1" dirty="0">
                <a:ea typeface="Batang" pitchFamily="18" charset="-127"/>
              </a:rPr>
              <a:t>and rare metals that exceed by many times the </a:t>
            </a:r>
            <a:r>
              <a:rPr lang="en-US" b="1" dirty="0" smtClean="0">
                <a:ea typeface="Batang" pitchFamily="18" charset="-127"/>
              </a:rPr>
              <a:t>levels </a:t>
            </a:r>
            <a:r>
              <a:rPr lang="en-US" b="1" dirty="0">
                <a:ea typeface="Batang" pitchFamily="18" charset="-127"/>
              </a:rPr>
              <a:t>found in typical </a:t>
            </a:r>
            <a:r>
              <a:rPr lang="en-US" b="1" dirty="0" smtClean="0">
                <a:ea typeface="Batang" pitchFamily="18" charset="-127"/>
              </a:rPr>
              <a:t>ores.</a:t>
            </a:r>
          </a:p>
          <a:p>
            <a:pPr algn="just"/>
            <a:endParaRPr lang="en-US" b="1" dirty="0">
              <a:ea typeface="Batang" pitchFamily="18" charset="-127"/>
            </a:endParaRPr>
          </a:p>
          <a:p>
            <a:pPr algn="just"/>
            <a:r>
              <a:rPr lang="en-US" b="1" dirty="0" smtClean="0">
                <a:ea typeface="Batang" pitchFamily="18" charset="-127"/>
              </a:rPr>
              <a:t>Printed </a:t>
            </a:r>
            <a:r>
              <a:rPr lang="en-US" b="1" dirty="0">
                <a:ea typeface="Batang" pitchFamily="18" charset="-127"/>
              </a:rPr>
              <a:t>circuit boards are </a:t>
            </a:r>
            <a:r>
              <a:rPr lang="en-US" b="1" dirty="0" smtClean="0">
                <a:ea typeface="Batang" pitchFamily="18" charset="-127"/>
              </a:rPr>
              <a:t> “</a:t>
            </a:r>
            <a:r>
              <a:rPr lang="en-US" b="1" dirty="0">
                <a:ea typeface="Batang" pitchFamily="18" charset="-127"/>
              </a:rPr>
              <a:t>probably the richest ore stream you’re ever going to </a:t>
            </a:r>
            <a:r>
              <a:rPr lang="en-US" b="1" dirty="0" smtClean="0">
                <a:ea typeface="Batang" pitchFamily="18" charset="-127"/>
              </a:rPr>
              <a:t>find</a:t>
            </a:r>
            <a:r>
              <a:rPr lang="en-US" b="1" dirty="0">
                <a:ea typeface="Batang" pitchFamily="18" charset="-127"/>
              </a:rPr>
              <a:t>”.</a:t>
            </a:r>
            <a:endParaRPr lang="pt-BR" b="1" dirty="0"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71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2233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Really!? So, how much money are we talking about?</a:t>
            </a:r>
            <a:endParaRPr lang="pt-BR" sz="32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07066" y="3039878"/>
            <a:ext cx="46805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indent="-12700" algn="just">
              <a:buNone/>
            </a:pPr>
            <a:r>
              <a:rPr lang="en-US" sz="2600" dirty="0" smtClean="0"/>
              <a:t>Brazil loses about </a:t>
            </a:r>
            <a:r>
              <a:rPr lang="en-US" sz="2600" b="1" dirty="0" smtClean="0"/>
              <a:t>U.S. $ 3.6 billion</a:t>
            </a:r>
            <a:r>
              <a:rPr lang="en-US" sz="2600" dirty="0" smtClean="0"/>
              <a:t> / year </a:t>
            </a:r>
            <a:r>
              <a:rPr lang="pt-BR" sz="2600" dirty="0" smtClean="0"/>
              <a:t>(IPEA – 2012).</a:t>
            </a:r>
            <a:endParaRPr lang="pt-BR" sz="2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2046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48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2233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And it’s going to increase!</a:t>
            </a:r>
            <a:endParaRPr lang="pt-BR" b="1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700808"/>
            <a:ext cx="7849691" cy="4721227"/>
            <a:chOff x="539552" y="1700808"/>
            <a:chExt cx="7849691" cy="4721227"/>
          </a:xfrm>
        </p:grpSpPr>
        <p:sp>
          <p:nvSpPr>
            <p:cNvPr id="6" name="Retângulo 5"/>
            <p:cNvSpPr/>
            <p:nvPr/>
          </p:nvSpPr>
          <p:spPr>
            <a:xfrm>
              <a:off x="3443242" y="6052703"/>
              <a:ext cx="20648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Source: ABDI (2013)</a:t>
              </a:r>
              <a:endParaRPr lang="pt-BR" dirty="0"/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46918870"/>
                </p:ext>
              </p:extLst>
            </p:nvPr>
          </p:nvGraphicFramePr>
          <p:xfrm>
            <a:off x="971600" y="1700808"/>
            <a:ext cx="7417643" cy="4210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 rot="16200000">
              <a:off x="-463914" y="407242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Thousands of tonnes 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38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</TotalTime>
  <Words>903</Words>
  <Application>Microsoft Office PowerPoint</Application>
  <PresentationFormat>On-screen Show (4:3)</PresentationFormat>
  <Paragraphs>246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hope you have enjoyed!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IOCT1</dc:creator>
  <cp:lastModifiedBy>Luiz Alves</cp:lastModifiedBy>
  <cp:revision>443</cp:revision>
  <dcterms:created xsi:type="dcterms:W3CDTF">2013-03-15T19:04:43Z</dcterms:created>
  <dcterms:modified xsi:type="dcterms:W3CDTF">2014-06-15T15:23:36Z</dcterms:modified>
</cp:coreProperties>
</file>