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sldIdLst>
    <p:sldId id="266" r:id="rId3"/>
    <p:sldId id="273" r:id="rId4"/>
    <p:sldId id="268" r:id="rId5"/>
    <p:sldId id="269" r:id="rId6"/>
    <p:sldId id="274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2A76C59E-5FF9-416F-8DDB-A1B6DB7B2B57}" type="datetimeFigureOut">
              <a:pPr/>
              <a:t>6/9/2006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5BCCF0E1-31B6-485F-B4B0-11E7271AE8C4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josdobrasil.net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josdobrasil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 latinLnBrk="0">
              <a:defRPr lang="pt-BR"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 latinLnBrk="0">
              <a:buNone/>
              <a:defRPr lang="pt-BR"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8A99DE35-1251-472E-8ECA-761D19E5D7AB}" type="datetime4">
              <a:pPr/>
              <a:t>6 de setembro de 2006</a:t>
            </a:fld>
            <a:endParaRPr lang="pt-BR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 latinLnBrk="0">
              <a:defRPr lang="pt-BR"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pt-BR" sz="1800">
                <a:solidFill>
                  <a:schemeClr val="bg1"/>
                </a:solidFill>
              </a:rPr>
              <a:pPr algn="r"/>
              <a:t>‹nº›</a:t>
            </a:fld>
            <a:endParaRPr lang="pt-BR" sz="180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 userDrawn="1"/>
        </p:nvSpPr>
        <p:spPr>
          <a:xfrm>
            <a:off x="2915816" y="6597352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Modelo desenvolvido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  <a:hlinkClick r:id="rId2"/>
              </a:rPr>
              <a:t>Anjos do Brasil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A02-DFFD-4316-8A42-6A1844E9CDC6}" type="datetime4">
              <a:pPr/>
              <a:t>6 de setembro de 2006</a:t>
            </a:fld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 latinLnBrk="0">
              <a:buNone/>
              <a:defRPr lang="pt-BR"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 latinLnBrk="0">
              <a:buNone/>
              <a:defRPr lang="pt-BR" sz="2100" b="0">
                <a:solidFill>
                  <a:schemeClr val="tx2"/>
                </a:solidFill>
              </a:defRPr>
            </a:lvl1pPr>
            <a:lvl2pPr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BB2-78A9-4DD4-AD22-7BA0D5D1C995}" type="datetime4">
              <a:pPr/>
              <a:t>6 de setembro de 2006</a:t>
            </a:fld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 latinLnBrk="0">
              <a:defRPr lang="pt-BR" sz="2000"/>
            </a:lvl1pPr>
            <a:lvl2pPr>
              <a:defRPr lang="pt-BR" sz="1900"/>
            </a:lvl2pPr>
            <a:lvl3pPr>
              <a:defRPr lang="pt-BR" sz="1800"/>
            </a:lvl3pPr>
            <a:lvl4pPr>
              <a:defRPr lang="pt-BR" sz="1800"/>
            </a:lvl4pPr>
            <a:lvl5pPr>
              <a:defRPr lang="pt-BR"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 latinLnBrk="0">
              <a:defRPr lang="pt-BR" sz="2000"/>
            </a:lvl1pPr>
            <a:lvl2pPr>
              <a:defRPr lang="pt-BR" sz="1900"/>
            </a:lvl2pPr>
            <a:lvl3pPr>
              <a:defRPr lang="pt-BR" sz="1800"/>
            </a:lvl3pPr>
            <a:lvl4pPr>
              <a:defRPr lang="pt-BR" sz="1800"/>
            </a:lvl4pPr>
            <a:lvl5pPr>
              <a:defRPr lang="pt-BR"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889-6B99-459D-BBB0-3D1C26BA8FF4}" type="datetime4">
              <a:pPr/>
              <a:t>6 de setembro de 2006</a:t>
            </a:fld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 latinLnBrk="0">
              <a:defRPr lang="pt-BR" sz="4000" b="0" i="0" cap="none" baseline="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 latinLnBrk="0">
              <a:buNone/>
              <a:defRPr lang="pt-BR"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 latinLnBrk="0">
              <a:buNone/>
              <a:defRPr lang="pt-BR"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lang="pt-BR" sz="2000" b="1"/>
            </a:lvl2pPr>
            <a:lvl3pPr>
              <a:buNone/>
              <a:defRPr lang="pt-BR" sz="1800" b="1"/>
            </a:lvl3pPr>
            <a:lvl4pPr>
              <a:buNone/>
              <a:defRPr lang="pt-BR" sz="1600" b="1"/>
            </a:lvl4pPr>
            <a:lvl5pPr>
              <a:buNone/>
              <a:defRPr lang="pt-BR"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 latinLnBrk="0">
              <a:defRPr lang="pt-BR" sz="20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 latinLnBrk="0">
              <a:defRPr lang="pt-BR" sz="20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26" name="Shap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8A48973C-8E17-4C1E-9ACB-41481CA779D2}" type="datetime4">
              <a:pPr algn="l"/>
              <a:t>6 de setembro de 2006</a:t>
            </a:fld>
            <a:endParaRPr lang="pt-BR"/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pt-BR" sz="1800">
                <a:solidFill>
                  <a:schemeClr val="bg1"/>
                </a:solidFill>
              </a:rPr>
              <a:pPr algn="r"/>
              <a:t>‹nº›</a:t>
            </a:fld>
            <a:endParaRPr lang="pt-BR"/>
          </a:p>
        </p:txBody>
      </p:sp>
      <p:sp>
        <p:nvSpPr>
          <p:cNvPr id="28" name="Shap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30" name="CaixaDeTexto 29"/>
          <p:cNvSpPr txBox="1"/>
          <p:nvPr userDrawn="1"/>
        </p:nvSpPr>
        <p:spPr>
          <a:xfrm>
            <a:off x="2915816" y="6597352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Modelo desenvolvido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  <a:hlinkClick r:id="rId2"/>
              </a:rPr>
              <a:t>Anjos do Brasil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 latinLnBrk="0">
              <a:defRPr lang="pt-BR"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02404D-1906-4D90-89D2-619172A47E03}" type="datetime4">
              <a:pPr/>
              <a:t>6 de setembro de 2006</a:t>
            </a:fld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F8A1-4BB8-4644-9539-21E648FCEC6B}" type="datetime4">
              <a:pPr/>
              <a:t>6 de setembro de 2006</a:t>
            </a:fld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 latinLnBrk="0">
              <a:buNone/>
              <a:defRPr lang="pt-BR" sz="1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 latinLnBrk="0">
              <a:buNone/>
              <a:defRPr lang="pt-BR" sz="1400"/>
            </a:lvl1pPr>
            <a:lvl2pPr>
              <a:buNone/>
              <a:defRPr lang="pt-BR" sz="1200"/>
            </a:lvl2pPr>
            <a:lvl3pPr>
              <a:buNone/>
              <a:defRPr lang="pt-BR" sz="1000"/>
            </a:lvl3pPr>
            <a:lvl4pPr>
              <a:buNone/>
              <a:defRPr lang="pt-BR" sz="900"/>
            </a:lvl4pPr>
            <a:lvl5pPr>
              <a:buNone/>
              <a:defRPr lang="pt-BR" sz="9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 latinLnBrk="0"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17FE-4A70-4092-B057-A6106AAD8C22}" type="datetime4">
              <a:pPr/>
              <a:t>6 de setembro de 2006</a:t>
            </a:fld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 latinLnBrk="0">
              <a:buNone/>
              <a:defRPr lang="pt-BR"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 latinLnBrk="0">
              <a:buNone/>
              <a:defRPr lang="pt-BR" sz="3200"/>
            </a:lvl1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pt-BR" sz="1300"/>
            </a:lvl1pPr>
            <a:lvl2pPr>
              <a:buFontTx/>
              <a:buNone/>
              <a:defRPr lang="pt-BR" sz="1200"/>
            </a:lvl2pPr>
            <a:lvl3pPr>
              <a:buFontTx/>
              <a:buNone/>
              <a:defRPr lang="pt-BR" sz="1000"/>
            </a:lvl3pPr>
            <a:lvl4pPr>
              <a:buFontTx/>
              <a:buNone/>
              <a:defRPr lang="pt-BR" sz="900"/>
            </a:lvl4pPr>
            <a:lvl5pPr>
              <a:buFontTx/>
              <a:buNone/>
              <a:defRPr lang="pt-BR" sz="9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F9C0-7F8F-4E44-9EDA-3FAB98C32DC6}" type="datetime4">
              <a:pPr/>
              <a:t>6 de setembro de 2006</a:t>
            </a:fld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www.anjosdobrasil.net/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pt-BR"/>
              <a:t>Clique para editar estilo de títulos Mestre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  <a:p>
            <a:pPr lvl="5"/>
            <a:r>
              <a:rPr lang="pt-BR"/>
              <a:t>Sexto nível</a:t>
            </a:r>
          </a:p>
          <a:p>
            <a:pPr lvl="6"/>
            <a:r>
              <a:rPr lang="pt-BR"/>
              <a:t>Sétimo nível</a:t>
            </a:r>
          </a:p>
          <a:p>
            <a:pPr lvl="7"/>
            <a:r>
              <a:rPr lang="pt-BR"/>
              <a:t>Oitavo nível</a:t>
            </a:r>
          </a:p>
          <a:p>
            <a:pPr lvl="8"/>
            <a:r>
              <a:rPr lang="pt-BR"/>
              <a:t>Nono nível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latinLnBrk="0">
              <a:defRPr lang="pt-BR" sz="800">
                <a:solidFill>
                  <a:schemeClr val="accent2"/>
                </a:solidFill>
              </a:defRPr>
            </a:lvl1pPr>
          </a:lstStyle>
          <a:p>
            <a:pPr algn="l"/>
            <a:fld id="{8A48973C-8E17-4C1E-9ACB-41481CA779D2}" type="datetime4">
              <a:pPr algn="l"/>
              <a:t>6 de setembro de 2006</a:t>
            </a:fld>
            <a:endParaRPr lang="pt-BR" sz="80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latinLnBrk="0">
              <a:defRPr lang="pt-BR" sz="800">
                <a:solidFill>
                  <a:schemeClr val="accent2"/>
                </a:solidFill>
              </a:defRPr>
            </a:lvl1pPr>
          </a:lstStyle>
          <a:p>
            <a:pPr algn="r"/>
            <a:endParaRPr lang="pt-BR" sz="800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pt-BR"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pt-BR" sz="1800">
                <a:solidFill>
                  <a:schemeClr val="bg1"/>
                </a:solidFill>
              </a:rPr>
              <a:pPr algn="r"/>
              <a:t>‹nº›</a:t>
            </a:fld>
            <a:endParaRPr lang="pt-BR" sz="180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2915816" y="6597352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Modelo desenvolvido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pt-BR" sz="1000" baseline="0" dirty="0" smtClean="0">
                <a:latin typeface="Arial" pitchFamily="34" charset="0"/>
                <a:cs typeface="Arial" pitchFamily="34" charset="0"/>
                <a:hlinkClick r:id="rId11"/>
              </a:rPr>
              <a:t>Anjos do Brasil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lang="pt-BR"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lang="pt-BR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lang="pt-BR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lang="pt-BR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pt-BR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pt-BR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pt-BR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pt-BR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pt-BR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to@anjosdobrasil.net" TargetMode="External"/><Relationship Id="rId2" Type="http://schemas.openxmlformats.org/officeDocument/2006/relationships/hyperlink" Target="http://www.anjosdobrasil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Modelo de Pitch</a:t>
            </a:r>
            <a:br>
              <a:rPr lang="pt-BR" dirty="0" smtClean="0"/>
            </a:br>
            <a:r>
              <a:rPr lang="pt-BR" sz="2000" dirty="0" smtClean="0"/>
              <a:t>Versão 0.1 (Beta)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 smtClean="0"/>
              <a:t>Instruções de Uso:</a:t>
            </a:r>
          </a:p>
          <a:p>
            <a:pPr>
              <a:buFontTx/>
              <a:buChar char="-"/>
            </a:pPr>
            <a:r>
              <a:rPr lang="pt-BR" dirty="0"/>
              <a:t>Baixe </a:t>
            </a:r>
            <a:r>
              <a:rPr lang="pt-BR" dirty="0" smtClean="0"/>
              <a:t>instruções de uso e dicas para pitch no </a:t>
            </a:r>
            <a:r>
              <a:rPr lang="pt-BR" dirty="0"/>
              <a:t>site </a:t>
            </a:r>
            <a:r>
              <a:rPr lang="pt-BR" dirty="0">
                <a:hlinkClick r:id="rId2"/>
              </a:rPr>
              <a:t>www.anjosdobrasil.net</a:t>
            </a:r>
            <a:r>
              <a:rPr lang="pt-BR" dirty="0"/>
              <a:t> no menu </a:t>
            </a:r>
            <a:r>
              <a:rPr lang="pt-BR" dirty="0" smtClean="0"/>
              <a:t>“Para Empreendedores”, </a:t>
            </a:r>
            <a:r>
              <a:rPr lang="pt-BR" dirty="0"/>
              <a:t>opção </a:t>
            </a:r>
            <a:r>
              <a:rPr lang="pt-BR" dirty="0" smtClean="0"/>
              <a:t>“Pitch”.</a:t>
            </a:r>
          </a:p>
          <a:p>
            <a:pPr>
              <a:buFontTx/>
              <a:buChar char="-"/>
            </a:pPr>
            <a:r>
              <a:rPr lang="pt-BR" dirty="0" smtClean="0"/>
              <a:t>Envie e-mail para </a:t>
            </a:r>
            <a:r>
              <a:rPr lang="pt-BR" dirty="0" smtClean="0">
                <a:hlinkClick r:id="rId3"/>
              </a:rPr>
              <a:t>contato@anjosdobrasil.net</a:t>
            </a:r>
            <a:r>
              <a:rPr lang="pt-BR" dirty="0" smtClean="0"/>
              <a:t> com sugestões, críticas e também casos de sucesso para divulgarmos.</a:t>
            </a: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 marL="109728" indent="0" algn="just">
              <a:buNone/>
            </a:pPr>
            <a:r>
              <a:rPr lang="pt-BR" sz="1600" i="1" dirty="0" smtClean="0"/>
              <a:t>Obs.: Este modelo pode ser distribuído e utilizado livremente desde que mantida indicação que foi desenvolvido pela Anjos do Brasil e link para www.anjosdobrasil.net</a:t>
            </a:r>
            <a:endParaRPr lang="pt-BR" sz="1600" i="1" dirty="0"/>
          </a:p>
        </p:txBody>
      </p:sp>
      <p:pic>
        <p:nvPicPr>
          <p:cNvPr id="4" name="Picture 4" descr="C:\Users\cassio\Documents\My Dropbox\Matrizes Anjos do Brasil\Artes\Anjos do Brasil_LOGO_medi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3270" cy="107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26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Nome </a:t>
            </a:r>
            <a:r>
              <a:rPr lang="pt-BR" dirty="0"/>
              <a:t>da </a:t>
            </a:r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Slogan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9087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Apresentação Sumária</a:t>
            </a:r>
          </a:p>
          <a:p>
            <a:pPr algn="ctr"/>
            <a:r>
              <a:rPr lang="pt-B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(Pitch)</a:t>
            </a:r>
            <a:endParaRPr lang="pt-BR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034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Oportunidade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 smtClean="0"/>
              <a:t>Neste slide deve começar indicando qual a oportunidade que sua empresa irá atender, isto é, qual o mercado e a necessidade que o mesmo tem e não é bem atendida pelos players majoritários, de forma bem objetiva e direta. Exemplo: “Nós iremos resolver o problema das perdas na distribuição de água” -&gt; aqui você já determinou o mercado (distribuidoras de água) e a oportunidade (perdas).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650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S</a:t>
            </a:r>
            <a:r>
              <a:rPr lang="pt-BR" dirty="0" smtClean="0"/>
              <a:t>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Neste slide apresente rapidamente qual a solução que propõe para atender a necessidade da oportunidade já destacando a sua inovação/diferenciação. Continuando o exemplo anterior: “através uma tecnologia própria não-invasiva de monitoramento ativo que identifica os pontos de perda para reparo”. Veja que </a:t>
            </a:r>
            <a:r>
              <a:rPr lang="pt-BR" dirty="0"/>
              <a:t>que não foi </a:t>
            </a:r>
            <a:r>
              <a:rPr lang="pt-BR" dirty="0" smtClean="0"/>
              <a:t>necessário detalhar como a mesma funciona, mas ao mesmo tempo já destacou um diferencial (“tecnologia </a:t>
            </a:r>
            <a:r>
              <a:rPr lang="pt-BR" u="sng" dirty="0" smtClean="0"/>
              <a:t>própria</a:t>
            </a:r>
            <a:r>
              <a:rPr lang="pt-BR" i="1" dirty="0" smtClean="0"/>
              <a:t>”).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1851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S</a:t>
            </a:r>
            <a:r>
              <a:rPr lang="pt-BR" dirty="0" smtClean="0"/>
              <a:t>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 smtClean="0"/>
              <a:t>Insira amostras do seu produto/serviço, sejam telas do mesmo, fotos de um protótipo, um vídeo explicativo, etc. Tudo que tanto facilite o entendimento quanto demonstre sua capacidade de execução.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420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Diferenciais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Você deve agora reforçar suas vantagens competitivas perante a solução dominante do mercado. Observar que deve-se comparar com quem já tenha maior </a:t>
            </a:r>
            <a:r>
              <a:rPr lang="pt-BR" dirty="0" err="1" smtClean="0"/>
              <a:t>market-share</a:t>
            </a:r>
            <a:r>
              <a:rPr lang="pt-BR" dirty="0"/>
              <a:t> </a:t>
            </a:r>
            <a:r>
              <a:rPr lang="pt-BR" dirty="0" smtClean="0"/>
              <a:t>no mercado que irá atuar independentemente de ser similar. Exemplo: “Nossa tecnologia, diferentemente do maior player deste mercado, não precisa que se instalem medidores específicos, pois monitoramos o fluxo de água </a:t>
            </a:r>
            <a:r>
              <a:rPr lang="pt-BR" dirty="0"/>
              <a:t>por nosso equipamento de detecção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32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Proposta (para investidores)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Aqui, se você estiver apresentando para um investidor, deve apresentar qual o estágio do seu negócio, qual valor do investimento está buscando e para que será utilizado. Exemplo: “Já temos um protótipo funcional testado e avaliado pelo companhia XYZ e estamos buscando um investimento de R$ </a:t>
            </a:r>
            <a:r>
              <a:rPr lang="pt-BR" dirty="0" err="1" smtClean="0"/>
              <a:t>nnn</a:t>
            </a:r>
            <a:r>
              <a:rPr lang="pt-BR" dirty="0" smtClean="0"/>
              <a:t> para completar o desenvolvimento, fabricar as unidades piloto e fechar os primeiros contratos”. E completar perguntando se teria interesse em avaliar para investir.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6931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Proposta (para clientes)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t-BR" dirty="0" smtClean="0"/>
              <a:t>Aqui, se você estiver apresentando para um cliente, deve apresentar qual sua proposta comercial. Exemplo:  “Nossos serviços são remunerados com uma parte da economia que gerarmos para sua empresa; você não precisará fazer qualquer investimento”.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764704"/>
            <a:ext cx="255577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Nome/Logo da sua Empresa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19162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9DEBED-7A22-46EB-AB5D-B41E9662BE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491</Words>
  <Application>Microsoft Office PowerPoint</Application>
  <PresentationFormat>Apresentação na tela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CompanyHndbk</vt:lpstr>
      <vt:lpstr>Modelo de Pitch Versão 0.1 (Beta)</vt:lpstr>
      <vt:lpstr>Nome da Empresa</vt:lpstr>
      <vt:lpstr>A Oportunidade</vt:lpstr>
      <vt:lpstr>A Solução</vt:lpstr>
      <vt:lpstr>A Solução</vt:lpstr>
      <vt:lpstr>Os Diferenciais</vt:lpstr>
      <vt:lpstr>A Proposta (para investidores)</vt:lpstr>
      <vt:lpstr>A Proposta (para clientes)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2012-07-21T19:50:34Z</dcterms:created>
  <dcterms:modified xsi:type="dcterms:W3CDTF">2012-07-23T04:54:11Z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